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3"/>
  </p:sldMasterIdLst>
  <p:notesMasterIdLst>
    <p:notesMasterId r:id="rId5"/>
  </p:notesMasterIdLst>
  <p:sldIdLst>
    <p:sldId id="256" r:id="rId4"/>
    <p:sldId id="257" r:id="rId6"/>
    <p:sldId id="259" r:id="rId7"/>
    <p:sldId id="275" r:id="rId8"/>
    <p:sldId id="27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3" r:id="rId20"/>
    <p:sldId id="274" r:id="rId21"/>
  </p:sldIdLst>
  <p:sldSz cx="12192000" cy="6858000"/>
  <p:notesSz cx="6858000" cy="12192000"/>
  <p:embeddedFontLst>
    <p:embeddedFont>
      <p:font typeface="MiSans" pitchFamily="34" charset="-122"/>
      <p:regular r:id="rId25"/>
    </p:embeddedFont>
    <p:embeddedFont>
      <p:font typeface="MiSans" pitchFamily="34" charset="-120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6.png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9.png"/><Relationship Id="rId3" Type="http://schemas.openxmlformats.org/officeDocument/2006/relationships/tags" Target="../tags/tag16.xml"/><Relationship Id="rId21" Type="http://schemas.openxmlformats.org/officeDocument/2006/relationships/notesSlide" Target="../notesSlides/notesSlide4.xml"/><Relationship Id="rId20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7:34-d3l4lngs8jdo4os5env0.png"/>
          <p:cNvPicPr>
            <a:picLocks noChangeAspect="1"/>
          </p:cNvPicPr>
          <p:nvPr/>
        </p:nvPicPr>
        <p:blipFill>
          <a:blip r:embed="rId2"/>
          <a:srcRect l="1285" r="1285"/>
          <a:stretch>
            <a:fillRect/>
          </a:stretch>
        </p:blipFill>
        <p:spPr>
          <a:xfrm>
            <a:off x="0" y="0"/>
            <a:ext cx="12192635" cy="684466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11-20:17:33-d3l4ln8s8jdo4os5ens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57465" y="3551555"/>
            <a:ext cx="4408805" cy="330644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11-20:17:33-d3l4ln8s8jdo4os5enr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80" y="5358130"/>
            <a:ext cx="2846070" cy="64833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57555" y="1615440"/>
            <a:ext cx="8941435" cy="215201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哈基米校园二手交易平台    需求</a:t>
            </a:r>
            <a:r>
              <a:rPr lang="zh-CN" altLang="en-US" sz="6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分析汇报</a:t>
            </a:r>
            <a:endParaRPr lang="zh-CN" altLang="en-US" sz="60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6" name="Shape 1"/>
          <p:cNvSpPr/>
          <p:nvPr/>
        </p:nvSpPr>
        <p:spPr>
          <a:xfrm>
            <a:off x="5096510" y="871220"/>
            <a:ext cx="1324610" cy="462280"/>
          </a:xfrm>
          <a:custGeom>
            <a:avLst/>
            <a:gdLst/>
            <a:ahLst/>
            <a:cxnLst/>
            <a:rect l="l" t="t" r="r" b="b"/>
            <a:pathLst>
              <a:path w="1324610" h="462280">
                <a:moveTo>
                  <a:pt x="58972" y="16482"/>
                </a:moveTo>
                <a:cubicBezTo>
                  <a:pt x="58972" y="25620"/>
                  <a:pt x="45517" y="33028"/>
                  <a:pt x="28920" y="33028"/>
                </a:cubicBezTo>
                <a:cubicBezTo>
                  <a:pt x="12323" y="33028"/>
                  <a:pt x="-1132" y="25620"/>
                  <a:pt x="-1132" y="16482"/>
                </a:cubicBezTo>
                <a:cubicBezTo>
                  <a:pt x="-1132" y="7343"/>
                  <a:pt x="12323" y="-65"/>
                  <a:pt x="28920" y="-65"/>
                </a:cubicBezTo>
                <a:cubicBezTo>
                  <a:pt x="45510" y="-69"/>
                  <a:pt x="58963" y="7333"/>
                  <a:pt x="58972" y="16466"/>
                </a:cubicBezTo>
                <a:cubicBezTo>
                  <a:pt x="58972" y="16471"/>
                  <a:pt x="58972" y="16477"/>
                  <a:pt x="58972" y="16482"/>
                </a:cubicBezTo>
                <a:close/>
                <a:moveTo>
                  <a:pt x="312113" y="16482"/>
                </a:moveTo>
                <a:cubicBezTo>
                  <a:pt x="312113" y="25620"/>
                  <a:pt x="298659" y="33028"/>
                  <a:pt x="282062" y="33028"/>
                </a:cubicBezTo>
                <a:cubicBezTo>
                  <a:pt x="265466" y="33028"/>
                  <a:pt x="252010" y="25620"/>
                  <a:pt x="252010" y="16482"/>
                </a:cubicBezTo>
                <a:cubicBezTo>
                  <a:pt x="252010" y="7343"/>
                  <a:pt x="265466" y="-65"/>
                  <a:pt x="282062" y="-65"/>
                </a:cubicBezTo>
                <a:cubicBezTo>
                  <a:pt x="298650" y="-54"/>
                  <a:pt x="312095" y="7348"/>
                  <a:pt x="312113" y="16482"/>
                </a:cubicBezTo>
                <a:close/>
                <a:moveTo>
                  <a:pt x="565186" y="16482"/>
                </a:moveTo>
                <a:cubicBezTo>
                  <a:pt x="565186" y="25620"/>
                  <a:pt x="551730" y="33028"/>
                  <a:pt x="535134" y="33028"/>
                </a:cubicBezTo>
                <a:cubicBezTo>
                  <a:pt x="518537" y="33028"/>
                  <a:pt x="505082" y="25620"/>
                  <a:pt x="505082" y="16482"/>
                </a:cubicBezTo>
                <a:cubicBezTo>
                  <a:pt x="505082" y="7343"/>
                  <a:pt x="518537" y="-65"/>
                  <a:pt x="535134" y="-65"/>
                </a:cubicBezTo>
                <a:cubicBezTo>
                  <a:pt x="551723" y="-69"/>
                  <a:pt x="565176" y="7333"/>
                  <a:pt x="565186" y="16466"/>
                </a:cubicBezTo>
                <a:cubicBezTo>
                  <a:pt x="565186" y="16471"/>
                  <a:pt x="565186" y="16477"/>
                  <a:pt x="565186" y="16482"/>
                </a:cubicBezTo>
                <a:close/>
                <a:moveTo>
                  <a:pt x="818327" y="16482"/>
                </a:moveTo>
                <a:cubicBezTo>
                  <a:pt x="818327" y="25620"/>
                  <a:pt x="804873" y="33028"/>
                  <a:pt x="788276" y="33028"/>
                </a:cubicBezTo>
                <a:cubicBezTo>
                  <a:pt x="771678" y="33028"/>
                  <a:pt x="758224" y="25620"/>
                  <a:pt x="758224" y="16482"/>
                </a:cubicBezTo>
                <a:cubicBezTo>
                  <a:pt x="758224" y="7343"/>
                  <a:pt x="771678" y="-65"/>
                  <a:pt x="788276" y="-65"/>
                </a:cubicBezTo>
                <a:cubicBezTo>
                  <a:pt x="804866" y="-69"/>
                  <a:pt x="818318" y="7333"/>
                  <a:pt x="818327" y="16466"/>
                </a:cubicBezTo>
                <a:cubicBezTo>
                  <a:pt x="818327" y="16471"/>
                  <a:pt x="818327" y="16477"/>
                  <a:pt x="818327" y="16482"/>
                </a:cubicBezTo>
                <a:close/>
                <a:moveTo>
                  <a:pt x="1071469" y="16482"/>
                </a:moveTo>
                <a:cubicBezTo>
                  <a:pt x="1071469" y="25620"/>
                  <a:pt x="1058015" y="33028"/>
                  <a:pt x="1041418" y="33028"/>
                </a:cubicBezTo>
                <a:cubicBezTo>
                  <a:pt x="1024821" y="33028"/>
                  <a:pt x="1011366" y="25620"/>
                  <a:pt x="1011366" y="16482"/>
                </a:cubicBezTo>
                <a:cubicBezTo>
                  <a:pt x="1011366" y="7343"/>
                  <a:pt x="1024821" y="-65"/>
                  <a:pt x="1041418" y="-65"/>
                </a:cubicBezTo>
                <a:cubicBezTo>
                  <a:pt x="1058008" y="-69"/>
                  <a:pt x="1071461" y="7333"/>
                  <a:pt x="1071469" y="16466"/>
                </a:cubicBezTo>
                <a:cubicBezTo>
                  <a:pt x="1071469" y="16471"/>
                  <a:pt x="1071469" y="16477"/>
                  <a:pt x="1071469" y="16482"/>
                </a:cubicBezTo>
                <a:close/>
                <a:moveTo>
                  <a:pt x="1324610" y="16482"/>
                </a:moveTo>
                <a:cubicBezTo>
                  <a:pt x="1324610" y="25620"/>
                  <a:pt x="1311155" y="33028"/>
                  <a:pt x="1294558" y="33028"/>
                </a:cubicBezTo>
                <a:cubicBezTo>
                  <a:pt x="1277961" y="33028"/>
                  <a:pt x="1264506" y="25620"/>
                  <a:pt x="1264506" y="16482"/>
                </a:cubicBezTo>
                <a:cubicBezTo>
                  <a:pt x="1264506" y="7343"/>
                  <a:pt x="1277961" y="-65"/>
                  <a:pt x="1294558" y="-65"/>
                </a:cubicBezTo>
                <a:cubicBezTo>
                  <a:pt x="1311146" y="-54"/>
                  <a:pt x="1324591" y="7348"/>
                  <a:pt x="1324610" y="16482"/>
                </a:cubicBezTo>
                <a:close/>
                <a:moveTo>
                  <a:pt x="58972" y="123795"/>
                </a:moveTo>
                <a:cubicBezTo>
                  <a:pt x="58972" y="132933"/>
                  <a:pt x="45517" y="140341"/>
                  <a:pt x="28920" y="140341"/>
                </a:cubicBezTo>
                <a:cubicBezTo>
                  <a:pt x="12323" y="140341"/>
                  <a:pt x="-1132" y="132933"/>
                  <a:pt x="-1132" y="123795"/>
                </a:cubicBezTo>
                <a:cubicBezTo>
                  <a:pt x="-1132" y="114656"/>
                  <a:pt x="12323" y="107248"/>
                  <a:pt x="28920" y="107248"/>
                </a:cubicBezTo>
                <a:cubicBezTo>
                  <a:pt x="45510" y="107244"/>
                  <a:pt x="58963" y="114646"/>
                  <a:pt x="58972" y="123779"/>
                </a:cubicBezTo>
                <a:cubicBezTo>
                  <a:pt x="58972" y="123784"/>
                  <a:pt x="58972" y="123790"/>
                  <a:pt x="58972" y="123795"/>
                </a:cubicBezTo>
                <a:close/>
                <a:moveTo>
                  <a:pt x="312113" y="123795"/>
                </a:moveTo>
                <a:cubicBezTo>
                  <a:pt x="312113" y="132933"/>
                  <a:pt x="298659" y="140341"/>
                  <a:pt x="282062" y="140341"/>
                </a:cubicBezTo>
                <a:cubicBezTo>
                  <a:pt x="265466" y="140341"/>
                  <a:pt x="252010" y="132933"/>
                  <a:pt x="252010" y="123795"/>
                </a:cubicBezTo>
                <a:cubicBezTo>
                  <a:pt x="252010" y="114656"/>
                  <a:pt x="265466" y="107248"/>
                  <a:pt x="282062" y="107248"/>
                </a:cubicBezTo>
                <a:cubicBezTo>
                  <a:pt x="298650" y="107259"/>
                  <a:pt x="312095" y="114661"/>
                  <a:pt x="312113" y="123795"/>
                </a:cubicBezTo>
                <a:close/>
                <a:moveTo>
                  <a:pt x="565186" y="123795"/>
                </a:moveTo>
                <a:cubicBezTo>
                  <a:pt x="565186" y="132933"/>
                  <a:pt x="551730" y="140341"/>
                  <a:pt x="535134" y="140341"/>
                </a:cubicBezTo>
                <a:cubicBezTo>
                  <a:pt x="518537" y="140341"/>
                  <a:pt x="505082" y="132933"/>
                  <a:pt x="505082" y="123795"/>
                </a:cubicBezTo>
                <a:cubicBezTo>
                  <a:pt x="505082" y="114656"/>
                  <a:pt x="518537" y="107248"/>
                  <a:pt x="535134" y="107248"/>
                </a:cubicBezTo>
                <a:cubicBezTo>
                  <a:pt x="551723" y="107244"/>
                  <a:pt x="565176" y="114646"/>
                  <a:pt x="565186" y="123779"/>
                </a:cubicBezTo>
                <a:cubicBezTo>
                  <a:pt x="565186" y="123784"/>
                  <a:pt x="565186" y="123790"/>
                  <a:pt x="565186" y="123795"/>
                </a:cubicBezTo>
                <a:close/>
                <a:moveTo>
                  <a:pt x="818327" y="123795"/>
                </a:moveTo>
                <a:cubicBezTo>
                  <a:pt x="818327" y="132933"/>
                  <a:pt x="804873" y="140341"/>
                  <a:pt x="788276" y="140341"/>
                </a:cubicBezTo>
                <a:cubicBezTo>
                  <a:pt x="771678" y="140341"/>
                  <a:pt x="758224" y="132933"/>
                  <a:pt x="758224" y="123795"/>
                </a:cubicBezTo>
                <a:cubicBezTo>
                  <a:pt x="758224" y="114656"/>
                  <a:pt x="771678" y="107248"/>
                  <a:pt x="788276" y="107248"/>
                </a:cubicBezTo>
                <a:cubicBezTo>
                  <a:pt x="804866" y="107244"/>
                  <a:pt x="818318" y="114646"/>
                  <a:pt x="818327" y="123779"/>
                </a:cubicBezTo>
                <a:cubicBezTo>
                  <a:pt x="818327" y="123784"/>
                  <a:pt x="818327" y="123790"/>
                  <a:pt x="818327" y="123795"/>
                </a:cubicBezTo>
                <a:close/>
                <a:moveTo>
                  <a:pt x="1071469" y="123795"/>
                </a:moveTo>
                <a:cubicBezTo>
                  <a:pt x="1071469" y="132933"/>
                  <a:pt x="1058015" y="140341"/>
                  <a:pt x="1041418" y="140341"/>
                </a:cubicBezTo>
                <a:cubicBezTo>
                  <a:pt x="1024821" y="140341"/>
                  <a:pt x="1011366" y="132933"/>
                  <a:pt x="1011366" y="123795"/>
                </a:cubicBezTo>
                <a:cubicBezTo>
                  <a:pt x="1011366" y="114656"/>
                  <a:pt x="1024821" y="107248"/>
                  <a:pt x="1041418" y="107248"/>
                </a:cubicBezTo>
                <a:cubicBezTo>
                  <a:pt x="1058008" y="107244"/>
                  <a:pt x="1071461" y="114646"/>
                  <a:pt x="1071469" y="123779"/>
                </a:cubicBezTo>
                <a:cubicBezTo>
                  <a:pt x="1071469" y="123784"/>
                  <a:pt x="1071469" y="123790"/>
                  <a:pt x="1071469" y="123795"/>
                </a:cubicBezTo>
                <a:close/>
                <a:moveTo>
                  <a:pt x="1324610" y="123795"/>
                </a:moveTo>
                <a:cubicBezTo>
                  <a:pt x="1324610" y="132933"/>
                  <a:pt x="1311155" y="140341"/>
                  <a:pt x="1294558" y="140341"/>
                </a:cubicBezTo>
                <a:cubicBezTo>
                  <a:pt x="1277961" y="140341"/>
                  <a:pt x="1264506" y="132933"/>
                  <a:pt x="1264506" y="123795"/>
                </a:cubicBezTo>
                <a:cubicBezTo>
                  <a:pt x="1264506" y="114656"/>
                  <a:pt x="1277961" y="107248"/>
                  <a:pt x="1294558" y="107248"/>
                </a:cubicBezTo>
                <a:cubicBezTo>
                  <a:pt x="1311146" y="107259"/>
                  <a:pt x="1324591" y="114661"/>
                  <a:pt x="1324610" y="123795"/>
                </a:cubicBezTo>
                <a:close/>
                <a:moveTo>
                  <a:pt x="58972" y="231108"/>
                </a:moveTo>
                <a:cubicBezTo>
                  <a:pt x="58972" y="240246"/>
                  <a:pt x="45517" y="247654"/>
                  <a:pt x="28920" y="247654"/>
                </a:cubicBezTo>
                <a:cubicBezTo>
                  <a:pt x="12323" y="247654"/>
                  <a:pt x="-1132" y="240246"/>
                  <a:pt x="-1132" y="231108"/>
                </a:cubicBezTo>
                <a:cubicBezTo>
                  <a:pt x="-1132" y="221969"/>
                  <a:pt x="12323" y="214561"/>
                  <a:pt x="28920" y="214561"/>
                </a:cubicBezTo>
                <a:cubicBezTo>
                  <a:pt x="45510" y="214557"/>
                  <a:pt x="58963" y="221958"/>
                  <a:pt x="58972" y="231092"/>
                </a:cubicBezTo>
                <a:cubicBezTo>
                  <a:pt x="58972" y="231097"/>
                  <a:pt x="58972" y="231103"/>
                  <a:pt x="58972" y="231108"/>
                </a:cubicBezTo>
                <a:close/>
                <a:moveTo>
                  <a:pt x="312113" y="231108"/>
                </a:moveTo>
                <a:cubicBezTo>
                  <a:pt x="312113" y="240246"/>
                  <a:pt x="298659" y="247654"/>
                  <a:pt x="282062" y="247654"/>
                </a:cubicBezTo>
                <a:cubicBezTo>
                  <a:pt x="265466" y="247654"/>
                  <a:pt x="252010" y="240246"/>
                  <a:pt x="252010" y="231108"/>
                </a:cubicBezTo>
                <a:cubicBezTo>
                  <a:pt x="252010" y="221969"/>
                  <a:pt x="265466" y="214561"/>
                  <a:pt x="282062" y="214561"/>
                </a:cubicBezTo>
                <a:cubicBezTo>
                  <a:pt x="298650" y="214572"/>
                  <a:pt x="312095" y="221974"/>
                  <a:pt x="312113" y="231108"/>
                </a:cubicBezTo>
                <a:close/>
                <a:moveTo>
                  <a:pt x="565186" y="231108"/>
                </a:moveTo>
                <a:cubicBezTo>
                  <a:pt x="565186" y="240246"/>
                  <a:pt x="551730" y="247654"/>
                  <a:pt x="535134" y="247654"/>
                </a:cubicBezTo>
                <a:cubicBezTo>
                  <a:pt x="518537" y="247654"/>
                  <a:pt x="505082" y="240246"/>
                  <a:pt x="505082" y="231108"/>
                </a:cubicBezTo>
                <a:cubicBezTo>
                  <a:pt x="505082" y="221969"/>
                  <a:pt x="518537" y="214561"/>
                  <a:pt x="535134" y="214561"/>
                </a:cubicBezTo>
                <a:cubicBezTo>
                  <a:pt x="551723" y="214557"/>
                  <a:pt x="565176" y="221958"/>
                  <a:pt x="565186" y="231092"/>
                </a:cubicBezTo>
                <a:cubicBezTo>
                  <a:pt x="565186" y="231097"/>
                  <a:pt x="565186" y="231103"/>
                  <a:pt x="565186" y="231108"/>
                </a:cubicBezTo>
                <a:close/>
                <a:moveTo>
                  <a:pt x="818327" y="231108"/>
                </a:moveTo>
                <a:cubicBezTo>
                  <a:pt x="818327" y="240246"/>
                  <a:pt x="804873" y="247654"/>
                  <a:pt x="788276" y="247654"/>
                </a:cubicBezTo>
                <a:cubicBezTo>
                  <a:pt x="771678" y="247654"/>
                  <a:pt x="758224" y="240246"/>
                  <a:pt x="758224" y="231108"/>
                </a:cubicBezTo>
                <a:cubicBezTo>
                  <a:pt x="758224" y="221969"/>
                  <a:pt x="771678" y="214561"/>
                  <a:pt x="788276" y="214561"/>
                </a:cubicBezTo>
                <a:cubicBezTo>
                  <a:pt x="804866" y="214557"/>
                  <a:pt x="818318" y="221958"/>
                  <a:pt x="818327" y="231092"/>
                </a:cubicBezTo>
                <a:cubicBezTo>
                  <a:pt x="818327" y="231097"/>
                  <a:pt x="818327" y="231103"/>
                  <a:pt x="818327" y="231108"/>
                </a:cubicBezTo>
                <a:close/>
                <a:moveTo>
                  <a:pt x="1071469" y="231108"/>
                </a:moveTo>
                <a:cubicBezTo>
                  <a:pt x="1071469" y="240246"/>
                  <a:pt x="1058015" y="247654"/>
                  <a:pt x="1041418" y="247654"/>
                </a:cubicBezTo>
                <a:cubicBezTo>
                  <a:pt x="1024821" y="247654"/>
                  <a:pt x="1011366" y="240246"/>
                  <a:pt x="1011366" y="231108"/>
                </a:cubicBezTo>
                <a:cubicBezTo>
                  <a:pt x="1011366" y="221969"/>
                  <a:pt x="1024821" y="214561"/>
                  <a:pt x="1041418" y="214561"/>
                </a:cubicBezTo>
                <a:cubicBezTo>
                  <a:pt x="1058008" y="214557"/>
                  <a:pt x="1071461" y="221958"/>
                  <a:pt x="1071469" y="231092"/>
                </a:cubicBezTo>
                <a:cubicBezTo>
                  <a:pt x="1071469" y="231097"/>
                  <a:pt x="1071469" y="231103"/>
                  <a:pt x="1071469" y="231108"/>
                </a:cubicBezTo>
                <a:close/>
                <a:moveTo>
                  <a:pt x="1324610" y="231108"/>
                </a:moveTo>
                <a:cubicBezTo>
                  <a:pt x="1324610" y="240246"/>
                  <a:pt x="1311155" y="247654"/>
                  <a:pt x="1294558" y="247654"/>
                </a:cubicBezTo>
                <a:cubicBezTo>
                  <a:pt x="1277961" y="247654"/>
                  <a:pt x="1264506" y="240246"/>
                  <a:pt x="1264506" y="231108"/>
                </a:cubicBezTo>
                <a:cubicBezTo>
                  <a:pt x="1264506" y="221969"/>
                  <a:pt x="1277961" y="214561"/>
                  <a:pt x="1294558" y="214561"/>
                </a:cubicBezTo>
                <a:cubicBezTo>
                  <a:pt x="1311146" y="214572"/>
                  <a:pt x="1324591" y="221974"/>
                  <a:pt x="1324610" y="231108"/>
                </a:cubicBezTo>
                <a:close/>
                <a:moveTo>
                  <a:pt x="58972" y="338421"/>
                </a:moveTo>
                <a:cubicBezTo>
                  <a:pt x="58972" y="347559"/>
                  <a:pt x="45517" y="354967"/>
                  <a:pt x="28920" y="354967"/>
                </a:cubicBezTo>
                <a:cubicBezTo>
                  <a:pt x="12323" y="354967"/>
                  <a:pt x="-1132" y="347559"/>
                  <a:pt x="-1132" y="338421"/>
                </a:cubicBezTo>
                <a:cubicBezTo>
                  <a:pt x="-1132" y="329282"/>
                  <a:pt x="12323" y="321875"/>
                  <a:pt x="28920" y="321875"/>
                </a:cubicBezTo>
                <a:cubicBezTo>
                  <a:pt x="45510" y="321870"/>
                  <a:pt x="58963" y="329271"/>
                  <a:pt x="58972" y="338405"/>
                </a:cubicBezTo>
                <a:cubicBezTo>
                  <a:pt x="58972" y="338411"/>
                  <a:pt x="58972" y="338416"/>
                  <a:pt x="58972" y="338421"/>
                </a:cubicBezTo>
                <a:close/>
                <a:moveTo>
                  <a:pt x="312113" y="338421"/>
                </a:moveTo>
                <a:cubicBezTo>
                  <a:pt x="312113" y="347559"/>
                  <a:pt x="298659" y="354967"/>
                  <a:pt x="282062" y="354967"/>
                </a:cubicBezTo>
                <a:cubicBezTo>
                  <a:pt x="265466" y="354967"/>
                  <a:pt x="252010" y="347559"/>
                  <a:pt x="252010" y="338421"/>
                </a:cubicBezTo>
                <a:cubicBezTo>
                  <a:pt x="252010" y="329282"/>
                  <a:pt x="265466" y="321875"/>
                  <a:pt x="282062" y="321875"/>
                </a:cubicBezTo>
                <a:cubicBezTo>
                  <a:pt x="298650" y="321885"/>
                  <a:pt x="312095" y="329287"/>
                  <a:pt x="312113" y="338421"/>
                </a:cubicBezTo>
                <a:close/>
                <a:moveTo>
                  <a:pt x="565186" y="338421"/>
                </a:moveTo>
                <a:cubicBezTo>
                  <a:pt x="565186" y="347559"/>
                  <a:pt x="551730" y="354967"/>
                  <a:pt x="535134" y="354967"/>
                </a:cubicBezTo>
                <a:cubicBezTo>
                  <a:pt x="518537" y="354967"/>
                  <a:pt x="505082" y="347559"/>
                  <a:pt x="505082" y="338421"/>
                </a:cubicBezTo>
                <a:cubicBezTo>
                  <a:pt x="505082" y="329282"/>
                  <a:pt x="518537" y="321875"/>
                  <a:pt x="535134" y="321875"/>
                </a:cubicBezTo>
                <a:cubicBezTo>
                  <a:pt x="551723" y="321870"/>
                  <a:pt x="565176" y="329271"/>
                  <a:pt x="565186" y="338405"/>
                </a:cubicBezTo>
                <a:cubicBezTo>
                  <a:pt x="565186" y="338411"/>
                  <a:pt x="565186" y="338416"/>
                  <a:pt x="565186" y="338421"/>
                </a:cubicBezTo>
                <a:close/>
                <a:moveTo>
                  <a:pt x="818327" y="338421"/>
                </a:moveTo>
                <a:cubicBezTo>
                  <a:pt x="818327" y="347559"/>
                  <a:pt x="804873" y="354967"/>
                  <a:pt x="788276" y="354967"/>
                </a:cubicBezTo>
                <a:cubicBezTo>
                  <a:pt x="771678" y="354967"/>
                  <a:pt x="758224" y="347559"/>
                  <a:pt x="758224" y="338421"/>
                </a:cubicBezTo>
                <a:cubicBezTo>
                  <a:pt x="758224" y="329282"/>
                  <a:pt x="771678" y="321875"/>
                  <a:pt x="788276" y="321875"/>
                </a:cubicBezTo>
                <a:cubicBezTo>
                  <a:pt x="804866" y="321870"/>
                  <a:pt x="818318" y="329271"/>
                  <a:pt x="818327" y="338405"/>
                </a:cubicBezTo>
                <a:cubicBezTo>
                  <a:pt x="818327" y="338411"/>
                  <a:pt x="818327" y="338416"/>
                  <a:pt x="818327" y="338421"/>
                </a:cubicBezTo>
                <a:close/>
                <a:moveTo>
                  <a:pt x="1071469" y="338421"/>
                </a:moveTo>
                <a:cubicBezTo>
                  <a:pt x="1071469" y="347559"/>
                  <a:pt x="1058015" y="354967"/>
                  <a:pt x="1041418" y="354967"/>
                </a:cubicBezTo>
                <a:cubicBezTo>
                  <a:pt x="1024821" y="354967"/>
                  <a:pt x="1011366" y="347559"/>
                  <a:pt x="1011366" y="338421"/>
                </a:cubicBezTo>
                <a:cubicBezTo>
                  <a:pt x="1011366" y="329282"/>
                  <a:pt x="1024821" y="321875"/>
                  <a:pt x="1041418" y="321875"/>
                </a:cubicBezTo>
                <a:cubicBezTo>
                  <a:pt x="1058008" y="321870"/>
                  <a:pt x="1071461" y="329271"/>
                  <a:pt x="1071469" y="338405"/>
                </a:cubicBezTo>
                <a:cubicBezTo>
                  <a:pt x="1071469" y="338411"/>
                  <a:pt x="1071469" y="338416"/>
                  <a:pt x="1071469" y="338421"/>
                </a:cubicBezTo>
                <a:close/>
                <a:moveTo>
                  <a:pt x="1324610" y="338421"/>
                </a:moveTo>
                <a:cubicBezTo>
                  <a:pt x="1324610" y="347559"/>
                  <a:pt x="1311155" y="354967"/>
                  <a:pt x="1294558" y="354967"/>
                </a:cubicBezTo>
                <a:cubicBezTo>
                  <a:pt x="1277961" y="354967"/>
                  <a:pt x="1264506" y="347559"/>
                  <a:pt x="1264506" y="338421"/>
                </a:cubicBezTo>
                <a:cubicBezTo>
                  <a:pt x="1264506" y="329282"/>
                  <a:pt x="1277961" y="321875"/>
                  <a:pt x="1294558" y="321875"/>
                </a:cubicBezTo>
                <a:cubicBezTo>
                  <a:pt x="1311146" y="321885"/>
                  <a:pt x="1324591" y="329287"/>
                  <a:pt x="1324610" y="338421"/>
                </a:cubicBezTo>
                <a:close/>
                <a:moveTo>
                  <a:pt x="58972" y="445734"/>
                </a:moveTo>
                <a:cubicBezTo>
                  <a:pt x="58972" y="454872"/>
                  <a:pt x="45517" y="462280"/>
                  <a:pt x="28920" y="462280"/>
                </a:cubicBezTo>
                <a:cubicBezTo>
                  <a:pt x="12323" y="462280"/>
                  <a:pt x="-1132" y="454872"/>
                  <a:pt x="-1132" y="445734"/>
                </a:cubicBezTo>
                <a:cubicBezTo>
                  <a:pt x="-1132" y="436595"/>
                  <a:pt x="12323" y="429188"/>
                  <a:pt x="28920" y="429188"/>
                </a:cubicBezTo>
                <a:cubicBezTo>
                  <a:pt x="45510" y="429183"/>
                  <a:pt x="58963" y="436584"/>
                  <a:pt x="58972" y="445718"/>
                </a:cubicBezTo>
                <a:cubicBezTo>
                  <a:pt x="58972" y="445723"/>
                  <a:pt x="58972" y="445728"/>
                  <a:pt x="58972" y="445734"/>
                </a:cubicBezTo>
                <a:close/>
                <a:moveTo>
                  <a:pt x="312113" y="445734"/>
                </a:moveTo>
                <a:cubicBezTo>
                  <a:pt x="312113" y="454872"/>
                  <a:pt x="298659" y="462280"/>
                  <a:pt x="282062" y="462280"/>
                </a:cubicBezTo>
                <a:cubicBezTo>
                  <a:pt x="265466" y="462280"/>
                  <a:pt x="252010" y="454872"/>
                  <a:pt x="252010" y="445734"/>
                </a:cubicBezTo>
                <a:cubicBezTo>
                  <a:pt x="252010" y="436595"/>
                  <a:pt x="265466" y="429188"/>
                  <a:pt x="282062" y="429188"/>
                </a:cubicBezTo>
                <a:cubicBezTo>
                  <a:pt x="298650" y="429198"/>
                  <a:pt x="312095" y="436600"/>
                  <a:pt x="312113" y="445734"/>
                </a:cubicBezTo>
                <a:close/>
                <a:moveTo>
                  <a:pt x="565186" y="445734"/>
                </a:moveTo>
                <a:cubicBezTo>
                  <a:pt x="565186" y="454872"/>
                  <a:pt x="551730" y="462280"/>
                  <a:pt x="535134" y="462280"/>
                </a:cubicBezTo>
                <a:cubicBezTo>
                  <a:pt x="518537" y="462280"/>
                  <a:pt x="505082" y="454872"/>
                  <a:pt x="505082" y="445734"/>
                </a:cubicBezTo>
                <a:cubicBezTo>
                  <a:pt x="505082" y="436595"/>
                  <a:pt x="518537" y="429188"/>
                  <a:pt x="535134" y="429188"/>
                </a:cubicBezTo>
                <a:cubicBezTo>
                  <a:pt x="551723" y="429183"/>
                  <a:pt x="565176" y="436584"/>
                  <a:pt x="565186" y="445718"/>
                </a:cubicBezTo>
                <a:cubicBezTo>
                  <a:pt x="565186" y="445723"/>
                  <a:pt x="565186" y="445728"/>
                  <a:pt x="565186" y="445734"/>
                </a:cubicBezTo>
                <a:close/>
                <a:moveTo>
                  <a:pt x="818327" y="445734"/>
                </a:moveTo>
                <a:cubicBezTo>
                  <a:pt x="818327" y="454872"/>
                  <a:pt x="804873" y="462280"/>
                  <a:pt x="788276" y="462280"/>
                </a:cubicBezTo>
                <a:cubicBezTo>
                  <a:pt x="771678" y="462280"/>
                  <a:pt x="758224" y="454872"/>
                  <a:pt x="758224" y="445734"/>
                </a:cubicBezTo>
                <a:cubicBezTo>
                  <a:pt x="758224" y="436595"/>
                  <a:pt x="771678" y="429188"/>
                  <a:pt x="788276" y="429188"/>
                </a:cubicBezTo>
                <a:cubicBezTo>
                  <a:pt x="804866" y="429183"/>
                  <a:pt x="818318" y="436584"/>
                  <a:pt x="818327" y="445718"/>
                </a:cubicBezTo>
                <a:cubicBezTo>
                  <a:pt x="818327" y="445723"/>
                  <a:pt x="818327" y="445728"/>
                  <a:pt x="818327" y="445734"/>
                </a:cubicBezTo>
                <a:close/>
                <a:moveTo>
                  <a:pt x="1071469" y="445734"/>
                </a:moveTo>
                <a:cubicBezTo>
                  <a:pt x="1071469" y="454872"/>
                  <a:pt x="1058015" y="462280"/>
                  <a:pt x="1041418" y="462280"/>
                </a:cubicBezTo>
                <a:cubicBezTo>
                  <a:pt x="1024821" y="462280"/>
                  <a:pt x="1011366" y="454872"/>
                  <a:pt x="1011366" y="445734"/>
                </a:cubicBezTo>
                <a:cubicBezTo>
                  <a:pt x="1011366" y="436595"/>
                  <a:pt x="1024821" y="429188"/>
                  <a:pt x="1041418" y="429188"/>
                </a:cubicBezTo>
                <a:cubicBezTo>
                  <a:pt x="1058008" y="429183"/>
                  <a:pt x="1071461" y="436584"/>
                  <a:pt x="1071469" y="445718"/>
                </a:cubicBezTo>
                <a:cubicBezTo>
                  <a:pt x="1071469" y="445723"/>
                  <a:pt x="1071469" y="445728"/>
                  <a:pt x="1071469" y="445734"/>
                </a:cubicBezTo>
                <a:close/>
                <a:moveTo>
                  <a:pt x="1324610" y="445734"/>
                </a:moveTo>
                <a:cubicBezTo>
                  <a:pt x="1324610" y="454872"/>
                  <a:pt x="1311155" y="462280"/>
                  <a:pt x="1294558" y="462280"/>
                </a:cubicBezTo>
                <a:cubicBezTo>
                  <a:pt x="1277961" y="462280"/>
                  <a:pt x="1264506" y="454872"/>
                  <a:pt x="1264506" y="445734"/>
                </a:cubicBezTo>
                <a:cubicBezTo>
                  <a:pt x="1264506" y="436595"/>
                  <a:pt x="1277961" y="429188"/>
                  <a:pt x="1294558" y="429188"/>
                </a:cubicBezTo>
                <a:cubicBezTo>
                  <a:pt x="1311146" y="429198"/>
                  <a:pt x="1324591" y="436600"/>
                  <a:pt x="1324610" y="44573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7" name="Text 2"/>
          <p:cNvSpPr/>
          <p:nvPr/>
        </p:nvSpPr>
        <p:spPr>
          <a:xfrm>
            <a:off x="5096510" y="871220"/>
            <a:ext cx="1324610" cy="4622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1118870" y="5503545"/>
            <a:ext cx="2338705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汇报人：</a:t>
            </a:r>
            <a:r>
              <a:rPr lang="zh-CN" alt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林少杰</a:t>
            </a:r>
            <a:endParaRPr lang="zh-CN" altLang="en-US" sz="20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936865" y="5659755"/>
            <a:ext cx="3417570" cy="3816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汇报时间：</a:t>
            </a: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2025/10/13</a:t>
            </a:r>
            <a:endParaRPr lang="en-US" sz="1600" dirty="0"/>
          </a:p>
        </p:txBody>
      </p:sp>
      <p:sp>
        <p:nvSpPr>
          <p:cNvPr id="10" name="Shape 5"/>
          <p:cNvSpPr/>
          <p:nvPr/>
        </p:nvSpPr>
        <p:spPr>
          <a:xfrm>
            <a:off x="957050" y="987713"/>
            <a:ext cx="878810" cy="279259"/>
          </a:xfrm>
          <a:custGeom>
            <a:avLst/>
            <a:gdLst/>
            <a:ahLst/>
            <a:cxnLst/>
            <a:rect l="l" t="t" r="r" b="b"/>
            <a:pathLst>
              <a:path w="878810" h="279259">
                <a:moveTo>
                  <a:pt x="192859" y="139265"/>
                </a:moveTo>
                <a:lnTo>
                  <a:pt x="54326" y="-101"/>
                </a:lnTo>
                <a:lnTo>
                  <a:pt x="-976" y="55587"/>
                </a:lnTo>
                <a:lnTo>
                  <a:pt x="43352" y="100198"/>
                </a:lnTo>
                <a:lnTo>
                  <a:pt x="78533" y="139582"/>
                </a:lnTo>
                <a:lnTo>
                  <a:pt x="43352" y="178953"/>
                </a:lnTo>
                <a:lnTo>
                  <a:pt x="-976" y="223565"/>
                </a:lnTo>
                <a:lnTo>
                  <a:pt x="54326" y="279259"/>
                </a:lnTo>
                <a:lnTo>
                  <a:pt x="192859" y="139893"/>
                </a:lnTo>
                <a:lnTo>
                  <a:pt x="192553" y="139576"/>
                </a:lnTo>
                <a:close/>
                <a:moveTo>
                  <a:pt x="421509" y="139265"/>
                </a:moveTo>
                <a:lnTo>
                  <a:pt x="282977" y="-101"/>
                </a:lnTo>
                <a:lnTo>
                  <a:pt x="227674" y="55587"/>
                </a:lnTo>
                <a:lnTo>
                  <a:pt x="272002" y="100198"/>
                </a:lnTo>
                <a:lnTo>
                  <a:pt x="307123" y="139582"/>
                </a:lnTo>
                <a:lnTo>
                  <a:pt x="272002" y="178953"/>
                </a:lnTo>
                <a:lnTo>
                  <a:pt x="227674" y="223565"/>
                </a:lnTo>
                <a:lnTo>
                  <a:pt x="282977" y="279259"/>
                </a:lnTo>
                <a:lnTo>
                  <a:pt x="421509" y="139893"/>
                </a:lnTo>
                <a:lnTo>
                  <a:pt x="421204" y="139576"/>
                </a:lnTo>
                <a:close/>
                <a:moveTo>
                  <a:pt x="650160" y="139265"/>
                </a:moveTo>
                <a:lnTo>
                  <a:pt x="511627" y="-101"/>
                </a:lnTo>
                <a:lnTo>
                  <a:pt x="456264" y="55587"/>
                </a:lnTo>
                <a:lnTo>
                  <a:pt x="500653" y="100198"/>
                </a:lnTo>
                <a:lnTo>
                  <a:pt x="535774" y="139582"/>
                </a:lnTo>
                <a:lnTo>
                  <a:pt x="500653" y="178953"/>
                </a:lnTo>
                <a:lnTo>
                  <a:pt x="456264" y="223565"/>
                </a:lnTo>
                <a:lnTo>
                  <a:pt x="511627" y="279259"/>
                </a:lnTo>
                <a:lnTo>
                  <a:pt x="650160" y="139893"/>
                </a:lnTo>
                <a:lnTo>
                  <a:pt x="649854" y="139576"/>
                </a:lnTo>
                <a:close/>
                <a:moveTo>
                  <a:pt x="878810" y="139265"/>
                </a:moveTo>
                <a:lnTo>
                  <a:pt x="740277" y="-101"/>
                </a:lnTo>
                <a:lnTo>
                  <a:pt x="684914" y="55587"/>
                </a:lnTo>
                <a:lnTo>
                  <a:pt x="729242" y="100198"/>
                </a:lnTo>
                <a:lnTo>
                  <a:pt x="764423" y="139582"/>
                </a:lnTo>
                <a:lnTo>
                  <a:pt x="729242" y="178953"/>
                </a:lnTo>
                <a:lnTo>
                  <a:pt x="684914" y="223565"/>
                </a:lnTo>
                <a:lnTo>
                  <a:pt x="740277" y="279259"/>
                </a:lnTo>
                <a:lnTo>
                  <a:pt x="878810" y="139893"/>
                </a:lnTo>
                <a:lnTo>
                  <a:pt x="878444" y="139576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11" name="Text 6"/>
          <p:cNvSpPr/>
          <p:nvPr/>
        </p:nvSpPr>
        <p:spPr>
          <a:xfrm>
            <a:off x="957050" y="987713"/>
            <a:ext cx="878810" cy="27925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10444145" y="2935569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3" name="Text 8"/>
          <p:cNvSpPr/>
          <p:nvPr/>
        </p:nvSpPr>
        <p:spPr>
          <a:xfrm>
            <a:off x="10444145" y="2935569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9"/>
          <p:cNvSpPr/>
          <p:nvPr/>
        </p:nvSpPr>
        <p:spPr>
          <a:xfrm rot="5400000">
            <a:off x="2578142" y="2275815"/>
            <a:ext cx="6090" cy="3248474"/>
          </a:xfrm>
          <a:custGeom>
            <a:avLst/>
            <a:gdLst/>
            <a:ahLst/>
            <a:cxnLst/>
            <a:rect l="l" t="t" r="r" b="b"/>
            <a:pathLst>
              <a:path w="6090" h="3248474">
                <a:moveTo>
                  <a:pt x="6090" y="-1437"/>
                </a:moveTo>
                <a:lnTo>
                  <a:pt x="6090" y="324847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 rot="5400000">
            <a:off x="2578142" y="2275815"/>
            <a:ext cx="6090" cy="324847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6" name="Image 2" descr="https://kimi-img.moonshot.cn/pub/slides/slides_tmpl/image/25-10-11-20:17:33-d3l4ln8s8jdo4os5enr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45" y="6133465"/>
            <a:ext cx="2846070" cy="648335"/>
          </a:xfrm>
          <a:prstGeom prst="rect">
            <a:avLst/>
          </a:prstGeom>
        </p:spPr>
      </p:pic>
      <p:sp>
        <p:nvSpPr>
          <p:cNvPr id="18" name="Text 3"/>
          <p:cNvSpPr/>
          <p:nvPr/>
        </p:nvSpPr>
        <p:spPr>
          <a:xfrm>
            <a:off x="1117600" y="6257925"/>
            <a:ext cx="2338705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制作人：骆泽权</a:t>
            </a:r>
            <a:endParaRPr lang="en-US" sz="20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0740" y="951230"/>
            <a:ext cx="1849755" cy="16638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信用消息与隐式需求落地</a:t>
            </a:r>
            <a:endParaRPr lang="en-US" sz="1600" dirty="0"/>
          </a:p>
        </p:txBody>
      </p:sp>
      <p:pic>
        <p:nvPicPr>
          <p:cNvPr id="3" name="Image 0" descr="https://kimi-img.moonshot.cn/pub/slides/slides_tmpl/image/25-10-11-20:17:37-d3l4lo8s8jdo4os5eo1g.png"/>
          <p:cNvPicPr>
            <a:picLocks noChangeAspect="1"/>
          </p:cNvPicPr>
          <p:nvPr/>
        </p:nvPicPr>
        <p:blipFill>
          <a:blip r:embed="rId2"/>
          <a:srcRect l="18936" r="18936"/>
          <a:stretch>
            <a:fillRect/>
          </a:stretch>
        </p:blipFill>
        <p:spPr>
          <a:xfrm rot="5400000">
            <a:off x="328295" y="3364230"/>
            <a:ext cx="3196590" cy="2121535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10-11-20:18:19-d3l4m2os8jdo4os5eogg.jpeg"/>
          <p:cNvPicPr>
            <a:picLocks noChangeAspect="1"/>
          </p:cNvPicPr>
          <p:nvPr/>
        </p:nvPicPr>
        <p:blipFill>
          <a:blip r:embed="rId3"/>
          <a:srcRect l="28717" r="28717"/>
          <a:stretch>
            <a:fillRect/>
          </a:stretch>
        </p:blipFill>
        <p:spPr>
          <a:xfrm>
            <a:off x="840740" y="2721610"/>
            <a:ext cx="2064385" cy="323278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11-20:17:34-d3l4lngs8jdo4os5eo00.png"/>
          <p:cNvPicPr>
            <a:picLocks noChangeAspect="1"/>
          </p:cNvPicPr>
          <p:nvPr/>
        </p:nvPicPr>
        <p:blipFill>
          <a:blip r:embed="rId4"/>
          <a:srcRect l="6263" t="46095" r="4625" b="47899"/>
          <a:stretch>
            <a:fillRect/>
          </a:stretch>
        </p:blipFill>
        <p:spPr>
          <a:xfrm rot="16200000">
            <a:off x="8590280" y="3256280"/>
            <a:ext cx="6875780" cy="32766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11-20:17:37-d3l4lo8s8jdo4os5eo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55" y="542290"/>
            <a:ext cx="997585" cy="40894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3366770" y="951230"/>
            <a:ext cx="3588385" cy="35639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信用评价模块</a:t>
            </a:r>
            <a:endParaRPr lang="en-US" sz="1600" dirty="0"/>
          </a:p>
        </p:txBody>
      </p:sp>
      <p:sp>
        <p:nvSpPr>
          <p:cNvPr id="8" name="Text 2"/>
          <p:cNvSpPr/>
          <p:nvPr/>
        </p:nvSpPr>
        <p:spPr>
          <a:xfrm>
            <a:off x="3366770" y="1424940"/>
            <a:ext cx="3588385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通过用户之间的互评和信用分算法，量化用户的可信度，降低交易风险。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7453630" y="951230"/>
            <a:ext cx="3588385" cy="35639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消息通知模块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7453630" y="1424940"/>
            <a:ext cx="3588385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实时推送订单、议价和系统消息，确保用户能够及时获取重要信息，提升交互体验。</a:t>
            </a:r>
            <a:endParaRPr lang="en-US" sz="1600" dirty="0"/>
          </a:p>
        </p:txBody>
      </p:sp>
      <p:sp>
        <p:nvSpPr>
          <p:cNvPr id="11" name="Text 5"/>
          <p:cNvSpPr/>
          <p:nvPr/>
        </p:nvSpPr>
        <p:spPr>
          <a:xfrm>
            <a:off x="3366770" y="3581400"/>
            <a:ext cx="3588385" cy="35639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系统管理模块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3366770" y="4055110"/>
            <a:ext cx="3588385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为运营人员提供用户审核、投诉仲裁和数据导出等功能，保障平台的高效运营。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7453630" y="3581400"/>
            <a:ext cx="3588385" cy="35639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非功能需求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7453630" y="4055110"/>
            <a:ext cx="3588385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确保平台性能优良，响应时间不超过2秒，支持500人并发，同时保障用户信息安全。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7:34-d3l4lngs8jdo4os5env0.png"/>
          <p:cNvPicPr>
            <a:picLocks noChangeAspect="1"/>
          </p:cNvPicPr>
          <p:nvPr/>
        </p:nvPicPr>
        <p:blipFill>
          <a:blip r:embed="rId2"/>
          <a:srcRect l="1285" r="1285"/>
          <a:stretch>
            <a:fillRect/>
          </a:stretch>
        </p:blipFill>
        <p:spPr>
          <a:xfrm>
            <a:off x="0" y="0"/>
            <a:ext cx="12192635" cy="68446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58900" y="3599180"/>
            <a:ext cx="9475470" cy="68834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交互原型与</a:t>
            </a:r>
            <a:r>
              <a:rPr lang="en-US" sz="32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需求演进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684395" y="2165350"/>
            <a:ext cx="2824480" cy="1433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863975" y="2806065"/>
            <a:ext cx="1303655" cy="414655"/>
          </a:xfrm>
          <a:custGeom>
            <a:avLst/>
            <a:gdLst/>
            <a:ahLst/>
            <a:cxnLst/>
            <a:rect l="l" t="t" r="r" b="b"/>
            <a:pathLst>
              <a:path w="1303655" h="414655">
                <a:moveTo>
                  <a:pt x="286093" y="206786"/>
                </a:moveTo>
                <a:lnTo>
                  <a:pt x="80589" y="-150"/>
                </a:lnTo>
                <a:lnTo>
                  <a:pt x="-1448" y="82538"/>
                </a:lnTo>
                <a:lnTo>
                  <a:pt x="64310" y="148778"/>
                </a:lnTo>
                <a:lnTo>
                  <a:pt x="116498" y="207257"/>
                </a:lnTo>
                <a:lnTo>
                  <a:pt x="64310" y="265717"/>
                </a:lnTo>
                <a:lnTo>
                  <a:pt x="-1448" y="331958"/>
                </a:lnTo>
                <a:lnTo>
                  <a:pt x="80589" y="414655"/>
                </a:lnTo>
                <a:lnTo>
                  <a:pt x="286093" y="207719"/>
                </a:lnTo>
                <a:lnTo>
                  <a:pt x="285640" y="207248"/>
                </a:lnTo>
                <a:close/>
                <a:moveTo>
                  <a:pt x="625280" y="206786"/>
                </a:moveTo>
                <a:lnTo>
                  <a:pt x="419777" y="-150"/>
                </a:lnTo>
                <a:lnTo>
                  <a:pt x="337739" y="82538"/>
                </a:lnTo>
                <a:lnTo>
                  <a:pt x="403497" y="148778"/>
                </a:lnTo>
                <a:lnTo>
                  <a:pt x="455597" y="207257"/>
                </a:lnTo>
                <a:lnTo>
                  <a:pt x="403497" y="265717"/>
                </a:lnTo>
                <a:lnTo>
                  <a:pt x="337739" y="331958"/>
                </a:lnTo>
                <a:lnTo>
                  <a:pt x="419777" y="414655"/>
                </a:lnTo>
                <a:lnTo>
                  <a:pt x="625280" y="207719"/>
                </a:lnTo>
                <a:lnTo>
                  <a:pt x="624827" y="207248"/>
                </a:lnTo>
                <a:close/>
                <a:moveTo>
                  <a:pt x="964468" y="206786"/>
                </a:moveTo>
                <a:lnTo>
                  <a:pt x="758964" y="-150"/>
                </a:lnTo>
                <a:lnTo>
                  <a:pt x="676836" y="82538"/>
                </a:lnTo>
                <a:lnTo>
                  <a:pt x="742685" y="148778"/>
                </a:lnTo>
                <a:lnTo>
                  <a:pt x="794784" y="207257"/>
                </a:lnTo>
                <a:lnTo>
                  <a:pt x="742685" y="265717"/>
                </a:lnTo>
                <a:lnTo>
                  <a:pt x="676836" y="331958"/>
                </a:lnTo>
                <a:lnTo>
                  <a:pt x="758964" y="414655"/>
                </a:lnTo>
                <a:lnTo>
                  <a:pt x="964468" y="207719"/>
                </a:lnTo>
                <a:lnTo>
                  <a:pt x="964015" y="207248"/>
                </a:lnTo>
                <a:close/>
                <a:moveTo>
                  <a:pt x="1303655" y="206786"/>
                </a:moveTo>
                <a:lnTo>
                  <a:pt x="1098151" y="-150"/>
                </a:lnTo>
                <a:lnTo>
                  <a:pt x="1016024" y="82538"/>
                </a:lnTo>
                <a:lnTo>
                  <a:pt x="1081781" y="148778"/>
                </a:lnTo>
                <a:lnTo>
                  <a:pt x="1133970" y="207257"/>
                </a:lnTo>
                <a:lnTo>
                  <a:pt x="1081781" y="265717"/>
                </a:lnTo>
                <a:lnTo>
                  <a:pt x="1016024" y="331958"/>
                </a:lnTo>
                <a:lnTo>
                  <a:pt x="1098151" y="414655"/>
                </a:lnTo>
                <a:lnTo>
                  <a:pt x="1303655" y="207719"/>
                </a:lnTo>
                <a:lnTo>
                  <a:pt x="1303111" y="207248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6" name="Text 3"/>
          <p:cNvSpPr/>
          <p:nvPr/>
        </p:nvSpPr>
        <p:spPr>
          <a:xfrm>
            <a:off x="3863975" y="2806065"/>
            <a:ext cx="1303655" cy="4146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flipH="1">
            <a:off x="6957060" y="2806065"/>
            <a:ext cx="1303655" cy="414655"/>
          </a:xfrm>
          <a:custGeom>
            <a:avLst/>
            <a:gdLst/>
            <a:ahLst/>
            <a:cxnLst/>
            <a:rect l="l" t="t" r="r" b="b"/>
            <a:pathLst>
              <a:path w="1303655" h="414655">
                <a:moveTo>
                  <a:pt x="286093" y="206786"/>
                </a:moveTo>
                <a:lnTo>
                  <a:pt x="80589" y="-150"/>
                </a:lnTo>
                <a:lnTo>
                  <a:pt x="-1448" y="82538"/>
                </a:lnTo>
                <a:lnTo>
                  <a:pt x="64310" y="148778"/>
                </a:lnTo>
                <a:lnTo>
                  <a:pt x="116498" y="207257"/>
                </a:lnTo>
                <a:lnTo>
                  <a:pt x="64310" y="265717"/>
                </a:lnTo>
                <a:lnTo>
                  <a:pt x="-1448" y="331958"/>
                </a:lnTo>
                <a:lnTo>
                  <a:pt x="80589" y="414655"/>
                </a:lnTo>
                <a:lnTo>
                  <a:pt x="286093" y="207719"/>
                </a:lnTo>
                <a:lnTo>
                  <a:pt x="285640" y="207248"/>
                </a:lnTo>
                <a:close/>
                <a:moveTo>
                  <a:pt x="625280" y="206786"/>
                </a:moveTo>
                <a:lnTo>
                  <a:pt x="419777" y="-150"/>
                </a:lnTo>
                <a:lnTo>
                  <a:pt x="337739" y="82538"/>
                </a:lnTo>
                <a:lnTo>
                  <a:pt x="403497" y="148778"/>
                </a:lnTo>
                <a:lnTo>
                  <a:pt x="455597" y="207257"/>
                </a:lnTo>
                <a:lnTo>
                  <a:pt x="403497" y="265717"/>
                </a:lnTo>
                <a:lnTo>
                  <a:pt x="337739" y="331958"/>
                </a:lnTo>
                <a:lnTo>
                  <a:pt x="419777" y="414655"/>
                </a:lnTo>
                <a:lnTo>
                  <a:pt x="625280" y="207719"/>
                </a:lnTo>
                <a:lnTo>
                  <a:pt x="624827" y="207248"/>
                </a:lnTo>
                <a:close/>
                <a:moveTo>
                  <a:pt x="964468" y="206786"/>
                </a:moveTo>
                <a:lnTo>
                  <a:pt x="758964" y="-150"/>
                </a:lnTo>
                <a:lnTo>
                  <a:pt x="676836" y="82538"/>
                </a:lnTo>
                <a:lnTo>
                  <a:pt x="742685" y="148778"/>
                </a:lnTo>
                <a:lnTo>
                  <a:pt x="794784" y="207257"/>
                </a:lnTo>
                <a:lnTo>
                  <a:pt x="742685" y="265717"/>
                </a:lnTo>
                <a:lnTo>
                  <a:pt x="676836" y="331958"/>
                </a:lnTo>
                <a:lnTo>
                  <a:pt x="758964" y="414655"/>
                </a:lnTo>
                <a:lnTo>
                  <a:pt x="964468" y="207719"/>
                </a:lnTo>
                <a:lnTo>
                  <a:pt x="964015" y="207248"/>
                </a:lnTo>
                <a:close/>
                <a:moveTo>
                  <a:pt x="1303655" y="206786"/>
                </a:moveTo>
                <a:lnTo>
                  <a:pt x="1098151" y="-150"/>
                </a:lnTo>
                <a:lnTo>
                  <a:pt x="1016024" y="82538"/>
                </a:lnTo>
                <a:lnTo>
                  <a:pt x="1081781" y="148778"/>
                </a:lnTo>
                <a:lnTo>
                  <a:pt x="1133970" y="207257"/>
                </a:lnTo>
                <a:lnTo>
                  <a:pt x="1081781" y="265717"/>
                </a:lnTo>
                <a:lnTo>
                  <a:pt x="1016024" y="331958"/>
                </a:lnTo>
                <a:lnTo>
                  <a:pt x="1098151" y="414655"/>
                </a:lnTo>
                <a:lnTo>
                  <a:pt x="1303655" y="207719"/>
                </a:lnTo>
                <a:lnTo>
                  <a:pt x="1303111" y="207248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8" name="Text 5"/>
          <p:cNvSpPr/>
          <p:nvPr/>
        </p:nvSpPr>
        <p:spPr>
          <a:xfrm>
            <a:off x="6957060" y="2806065"/>
            <a:ext cx="1303655" cy="4146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90545" y="208276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0" name="Text 7"/>
          <p:cNvSpPr/>
          <p:nvPr/>
        </p:nvSpPr>
        <p:spPr>
          <a:xfrm>
            <a:off x="690545" y="2082764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703860" y="391664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2" name="Text 9"/>
          <p:cNvSpPr/>
          <p:nvPr/>
        </p:nvSpPr>
        <p:spPr>
          <a:xfrm>
            <a:off x="10703860" y="3916644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3" name="Image 1" descr="https://kimi-img.moonshot.cn/pub/slides/slides_tmpl/image/25-10-11-20:17:34-d3l4lngs8jdo4os5en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095" y="4456430"/>
            <a:ext cx="5589905" cy="2401570"/>
          </a:xfrm>
          <a:prstGeom prst="rect">
            <a:avLst/>
          </a:prstGeom>
        </p:spPr>
      </p:pic>
      <p:pic>
        <p:nvPicPr>
          <p:cNvPr id="14" name="Image 2" descr="https://kimi-img.moonshot.cn/pub/slides/slides_tmpl/image/25-10-11-20:17:34-d3l4lngs8jdo4os5en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005"/>
            <a:ext cx="5589905" cy="24015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7:34-d3l4lngs8jdo4os5eo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" y="4067810"/>
            <a:ext cx="4258310" cy="58737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11-20:17:37-d3l4lo8s8jdo4os5eo2g.jpeg"/>
          <p:cNvPicPr>
            <a:picLocks noChangeAspect="1"/>
          </p:cNvPicPr>
          <p:nvPr/>
        </p:nvPicPr>
        <p:blipFill>
          <a:blip r:embed="rId3">
            <a:alphaModFix amt="84000"/>
          </a:blip>
          <a:srcRect t="19452" b="52003"/>
          <a:stretch>
            <a:fillRect/>
          </a:stretch>
        </p:blipFill>
        <p:spPr>
          <a:xfrm>
            <a:off x="0" y="1433830"/>
            <a:ext cx="12244070" cy="232981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461770" y="506730"/>
            <a:ext cx="7023100" cy="5943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五类关键界面与体验指标</a:t>
            </a:r>
            <a:endParaRPr lang="en-US" sz="1600" dirty="0"/>
          </a:p>
        </p:txBody>
      </p:sp>
      <p:sp>
        <p:nvSpPr>
          <p:cNvPr id="5" name="Shape 1"/>
          <p:cNvSpPr/>
          <p:nvPr/>
        </p:nvSpPr>
        <p:spPr>
          <a:xfrm>
            <a:off x="656695" y="789593"/>
            <a:ext cx="878810" cy="279259"/>
          </a:xfrm>
          <a:custGeom>
            <a:avLst/>
            <a:gdLst/>
            <a:ahLst/>
            <a:cxnLst/>
            <a:rect l="l" t="t" r="r" b="b"/>
            <a:pathLst>
              <a:path w="878810" h="279259">
                <a:moveTo>
                  <a:pt x="192859" y="139265"/>
                </a:moveTo>
                <a:lnTo>
                  <a:pt x="54326" y="-101"/>
                </a:lnTo>
                <a:lnTo>
                  <a:pt x="-976" y="55587"/>
                </a:lnTo>
                <a:lnTo>
                  <a:pt x="43352" y="100198"/>
                </a:lnTo>
                <a:lnTo>
                  <a:pt x="78533" y="139582"/>
                </a:lnTo>
                <a:lnTo>
                  <a:pt x="43352" y="178953"/>
                </a:lnTo>
                <a:lnTo>
                  <a:pt x="-976" y="223565"/>
                </a:lnTo>
                <a:lnTo>
                  <a:pt x="54326" y="279259"/>
                </a:lnTo>
                <a:lnTo>
                  <a:pt x="192859" y="139893"/>
                </a:lnTo>
                <a:lnTo>
                  <a:pt x="192553" y="139576"/>
                </a:lnTo>
                <a:close/>
                <a:moveTo>
                  <a:pt x="421509" y="139265"/>
                </a:moveTo>
                <a:lnTo>
                  <a:pt x="282977" y="-101"/>
                </a:lnTo>
                <a:lnTo>
                  <a:pt x="227674" y="55587"/>
                </a:lnTo>
                <a:lnTo>
                  <a:pt x="272002" y="100198"/>
                </a:lnTo>
                <a:lnTo>
                  <a:pt x="307123" y="139582"/>
                </a:lnTo>
                <a:lnTo>
                  <a:pt x="272002" y="178953"/>
                </a:lnTo>
                <a:lnTo>
                  <a:pt x="227674" y="223565"/>
                </a:lnTo>
                <a:lnTo>
                  <a:pt x="282977" y="279259"/>
                </a:lnTo>
                <a:lnTo>
                  <a:pt x="421509" y="139893"/>
                </a:lnTo>
                <a:lnTo>
                  <a:pt x="421204" y="139576"/>
                </a:lnTo>
                <a:close/>
                <a:moveTo>
                  <a:pt x="650160" y="139265"/>
                </a:moveTo>
                <a:lnTo>
                  <a:pt x="511627" y="-101"/>
                </a:lnTo>
                <a:lnTo>
                  <a:pt x="456264" y="55587"/>
                </a:lnTo>
                <a:lnTo>
                  <a:pt x="500653" y="100198"/>
                </a:lnTo>
                <a:lnTo>
                  <a:pt x="535774" y="139582"/>
                </a:lnTo>
                <a:lnTo>
                  <a:pt x="500653" y="178953"/>
                </a:lnTo>
                <a:lnTo>
                  <a:pt x="456264" y="223565"/>
                </a:lnTo>
                <a:lnTo>
                  <a:pt x="511627" y="279259"/>
                </a:lnTo>
                <a:lnTo>
                  <a:pt x="650160" y="139893"/>
                </a:lnTo>
                <a:lnTo>
                  <a:pt x="649854" y="139576"/>
                </a:lnTo>
                <a:close/>
                <a:moveTo>
                  <a:pt x="878810" y="139265"/>
                </a:moveTo>
                <a:lnTo>
                  <a:pt x="740277" y="-101"/>
                </a:lnTo>
                <a:lnTo>
                  <a:pt x="684914" y="55587"/>
                </a:lnTo>
                <a:lnTo>
                  <a:pt x="729242" y="100198"/>
                </a:lnTo>
                <a:lnTo>
                  <a:pt x="764423" y="139582"/>
                </a:lnTo>
                <a:lnTo>
                  <a:pt x="729242" y="178953"/>
                </a:lnTo>
                <a:lnTo>
                  <a:pt x="684914" y="223565"/>
                </a:lnTo>
                <a:lnTo>
                  <a:pt x="740277" y="279259"/>
                </a:lnTo>
                <a:lnTo>
                  <a:pt x="878810" y="139893"/>
                </a:lnTo>
                <a:lnTo>
                  <a:pt x="878444" y="139576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6" name="Text 2"/>
          <p:cNvSpPr/>
          <p:nvPr/>
        </p:nvSpPr>
        <p:spPr>
          <a:xfrm>
            <a:off x="656695" y="789593"/>
            <a:ext cx="878810" cy="27925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860425" y="4013835"/>
            <a:ext cx="377571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关键界面与体验指标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815340" y="4744720"/>
            <a:ext cx="10678160" cy="7800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平台设计了登录注册、首页发现、商品发布、订单详情和管理后台等五类关键界面，确保用户操作便捷。同时，设定按钮反馈时间不超过0.5秒，页面跳转时间不超过2秒，提升用户体验。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7:34-d3l4lngs8jdo4os5eo00.png"/>
          <p:cNvPicPr>
            <a:picLocks noChangeAspect="1"/>
          </p:cNvPicPr>
          <p:nvPr/>
        </p:nvPicPr>
        <p:blipFill>
          <a:blip r:embed="rId2"/>
          <a:srcRect l="7286" r="7286"/>
          <a:stretch>
            <a:fillRect/>
          </a:stretch>
        </p:blipFill>
        <p:spPr>
          <a:xfrm>
            <a:off x="6754495" y="1928495"/>
            <a:ext cx="4856480" cy="392747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11-20:17:53-d3l4ls8s8jdo4os5eo6g.jpeg"/>
          <p:cNvPicPr>
            <a:picLocks noChangeAspect="1"/>
          </p:cNvPicPr>
          <p:nvPr/>
        </p:nvPicPr>
        <p:blipFill>
          <a:blip r:embed="rId3"/>
          <a:srcRect l="7025" r="7025"/>
          <a:stretch>
            <a:fillRect/>
          </a:stretch>
        </p:blipFill>
        <p:spPr>
          <a:xfrm>
            <a:off x="6851015" y="2068830"/>
            <a:ext cx="4652010" cy="36068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4040" y="655320"/>
            <a:ext cx="11049635" cy="47545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问卷竞品双轮驱动需求落地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10-11-20:17:37-d3l4lo8s8jdo4os5eo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190" y="655320"/>
            <a:ext cx="997585" cy="63119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11-20:17:37-d3l4lo8s8jdo4os5eo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560" y="594995"/>
            <a:ext cx="997585" cy="63119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658495" y="1928495"/>
            <a:ext cx="6108700" cy="43874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问卷调研</a:t>
            </a:r>
            <a:endParaRPr lang="en-US" sz="1600" dirty="0"/>
          </a:p>
        </p:txBody>
      </p:sp>
      <p:sp>
        <p:nvSpPr>
          <p:cNvPr id="8" name="Text 2"/>
          <p:cNvSpPr/>
          <p:nvPr/>
        </p:nvSpPr>
        <p:spPr>
          <a:xfrm>
            <a:off x="658495" y="2356485"/>
            <a:ext cx="5411470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通过问卷采集福州大学师生的交易习惯，发现用户最关注交易安全、价格和便捷性，为平台功能设计提供依据。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659130" y="3994785"/>
            <a:ext cx="6108700" cy="43874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竞品分析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659130" y="4422775"/>
            <a:ext cx="5411470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对比闲鱼、校集市等竞品，发现身份认证和担保支付是现有平台的短板，从而明确了哈基米平台的改进方向。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7:34-d3l4lngs8jdo4os5env0.png"/>
          <p:cNvPicPr>
            <a:picLocks noChangeAspect="1"/>
          </p:cNvPicPr>
          <p:nvPr/>
        </p:nvPicPr>
        <p:blipFill>
          <a:blip r:embed="rId2"/>
          <a:srcRect l="1285" r="1285"/>
          <a:stretch>
            <a:fillRect/>
          </a:stretch>
        </p:blipFill>
        <p:spPr>
          <a:xfrm>
            <a:off x="0" y="0"/>
            <a:ext cx="12192635" cy="68446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58900" y="3599180"/>
            <a:ext cx="9475470" cy="68834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风险对策与</a:t>
            </a:r>
            <a:r>
              <a:rPr lang="zh-CN" altLang="en-US" sz="32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总结展望</a:t>
            </a:r>
            <a:endParaRPr lang="zh-CN" altLang="en-US" sz="3200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684395" y="2165350"/>
            <a:ext cx="2824480" cy="1433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863975" y="2806065"/>
            <a:ext cx="1303655" cy="414655"/>
          </a:xfrm>
          <a:custGeom>
            <a:avLst/>
            <a:gdLst/>
            <a:ahLst/>
            <a:cxnLst/>
            <a:rect l="l" t="t" r="r" b="b"/>
            <a:pathLst>
              <a:path w="1303655" h="414655">
                <a:moveTo>
                  <a:pt x="286093" y="206786"/>
                </a:moveTo>
                <a:lnTo>
                  <a:pt x="80589" y="-150"/>
                </a:lnTo>
                <a:lnTo>
                  <a:pt x="-1448" y="82538"/>
                </a:lnTo>
                <a:lnTo>
                  <a:pt x="64310" y="148778"/>
                </a:lnTo>
                <a:lnTo>
                  <a:pt x="116498" y="207257"/>
                </a:lnTo>
                <a:lnTo>
                  <a:pt x="64310" y="265717"/>
                </a:lnTo>
                <a:lnTo>
                  <a:pt x="-1448" y="331958"/>
                </a:lnTo>
                <a:lnTo>
                  <a:pt x="80589" y="414655"/>
                </a:lnTo>
                <a:lnTo>
                  <a:pt x="286093" y="207719"/>
                </a:lnTo>
                <a:lnTo>
                  <a:pt x="285640" y="207248"/>
                </a:lnTo>
                <a:close/>
                <a:moveTo>
                  <a:pt x="625280" y="206786"/>
                </a:moveTo>
                <a:lnTo>
                  <a:pt x="419777" y="-150"/>
                </a:lnTo>
                <a:lnTo>
                  <a:pt x="337739" y="82538"/>
                </a:lnTo>
                <a:lnTo>
                  <a:pt x="403497" y="148778"/>
                </a:lnTo>
                <a:lnTo>
                  <a:pt x="455597" y="207257"/>
                </a:lnTo>
                <a:lnTo>
                  <a:pt x="403497" y="265717"/>
                </a:lnTo>
                <a:lnTo>
                  <a:pt x="337739" y="331958"/>
                </a:lnTo>
                <a:lnTo>
                  <a:pt x="419777" y="414655"/>
                </a:lnTo>
                <a:lnTo>
                  <a:pt x="625280" y="207719"/>
                </a:lnTo>
                <a:lnTo>
                  <a:pt x="624827" y="207248"/>
                </a:lnTo>
                <a:close/>
                <a:moveTo>
                  <a:pt x="964468" y="206786"/>
                </a:moveTo>
                <a:lnTo>
                  <a:pt x="758964" y="-150"/>
                </a:lnTo>
                <a:lnTo>
                  <a:pt x="676836" y="82538"/>
                </a:lnTo>
                <a:lnTo>
                  <a:pt x="742685" y="148778"/>
                </a:lnTo>
                <a:lnTo>
                  <a:pt x="794784" y="207257"/>
                </a:lnTo>
                <a:lnTo>
                  <a:pt x="742685" y="265717"/>
                </a:lnTo>
                <a:lnTo>
                  <a:pt x="676836" y="331958"/>
                </a:lnTo>
                <a:lnTo>
                  <a:pt x="758964" y="414655"/>
                </a:lnTo>
                <a:lnTo>
                  <a:pt x="964468" y="207719"/>
                </a:lnTo>
                <a:lnTo>
                  <a:pt x="964015" y="207248"/>
                </a:lnTo>
                <a:close/>
                <a:moveTo>
                  <a:pt x="1303655" y="206786"/>
                </a:moveTo>
                <a:lnTo>
                  <a:pt x="1098151" y="-150"/>
                </a:lnTo>
                <a:lnTo>
                  <a:pt x="1016024" y="82538"/>
                </a:lnTo>
                <a:lnTo>
                  <a:pt x="1081781" y="148778"/>
                </a:lnTo>
                <a:lnTo>
                  <a:pt x="1133970" y="207257"/>
                </a:lnTo>
                <a:lnTo>
                  <a:pt x="1081781" y="265717"/>
                </a:lnTo>
                <a:lnTo>
                  <a:pt x="1016024" y="331958"/>
                </a:lnTo>
                <a:lnTo>
                  <a:pt x="1098151" y="414655"/>
                </a:lnTo>
                <a:lnTo>
                  <a:pt x="1303655" y="207719"/>
                </a:lnTo>
                <a:lnTo>
                  <a:pt x="1303111" y="207248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6" name="Text 3"/>
          <p:cNvSpPr/>
          <p:nvPr/>
        </p:nvSpPr>
        <p:spPr>
          <a:xfrm>
            <a:off x="3863975" y="2806065"/>
            <a:ext cx="1303655" cy="4146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flipH="1">
            <a:off x="6957060" y="2806065"/>
            <a:ext cx="1303655" cy="414655"/>
          </a:xfrm>
          <a:custGeom>
            <a:avLst/>
            <a:gdLst/>
            <a:ahLst/>
            <a:cxnLst/>
            <a:rect l="l" t="t" r="r" b="b"/>
            <a:pathLst>
              <a:path w="1303655" h="414655">
                <a:moveTo>
                  <a:pt x="286093" y="206786"/>
                </a:moveTo>
                <a:lnTo>
                  <a:pt x="80589" y="-150"/>
                </a:lnTo>
                <a:lnTo>
                  <a:pt x="-1448" y="82538"/>
                </a:lnTo>
                <a:lnTo>
                  <a:pt x="64310" y="148778"/>
                </a:lnTo>
                <a:lnTo>
                  <a:pt x="116498" y="207257"/>
                </a:lnTo>
                <a:lnTo>
                  <a:pt x="64310" y="265717"/>
                </a:lnTo>
                <a:lnTo>
                  <a:pt x="-1448" y="331958"/>
                </a:lnTo>
                <a:lnTo>
                  <a:pt x="80589" y="414655"/>
                </a:lnTo>
                <a:lnTo>
                  <a:pt x="286093" y="207719"/>
                </a:lnTo>
                <a:lnTo>
                  <a:pt x="285640" y="207248"/>
                </a:lnTo>
                <a:close/>
                <a:moveTo>
                  <a:pt x="625280" y="206786"/>
                </a:moveTo>
                <a:lnTo>
                  <a:pt x="419777" y="-150"/>
                </a:lnTo>
                <a:lnTo>
                  <a:pt x="337739" y="82538"/>
                </a:lnTo>
                <a:lnTo>
                  <a:pt x="403497" y="148778"/>
                </a:lnTo>
                <a:lnTo>
                  <a:pt x="455597" y="207257"/>
                </a:lnTo>
                <a:lnTo>
                  <a:pt x="403497" y="265717"/>
                </a:lnTo>
                <a:lnTo>
                  <a:pt x="337739" y="331958"/>
                </a:lnTo>
                <a:lnTo>
                  <a:pt x="419777" y="414655"/>
                </a:lnTo>
                <a:lnTo>
                  <a:pt x="625280" y="207719"/>
                </a:lnTo>
                <a:lnTo>
                  <a:pt x="624827" y="207248"/>
                </a:lnTo>
                <a:close/>
                <a:moveTo>
                  <a:pt x="964468" y="206786"/>
                </a:moveTo>
                <a:lnTo>
                  <a:pt x="758964" y="-150"/>
                </a:lnTo>
                <a:lnTo>
                  <a:pt x="676836" y="82538"/>
                </a:lnTo>
                <a:lnTo>
                  <a:pt x="742685" y="148778"/>
                </a:lnTo>
                <a:lnTo>
                  <a:pt x="794784" y="207257"/>
                </a:lnTo>
                <a:lnTo>
                  <a:pt x="742685" y="265717"/>
                </a:lnTo>
                <a:lnTo>
                  <a:pt x="676836" y="331958"/>
                </a:lnTo>
                <a:lnTo>
                  <a:pt x="758964" y="414655"/>
                </a:lnTo>
                <a:lnTo>
                  <a:pt x="964468" y="207719"/>
                </a:lnTo>
                <a:lnTo>
                  <a:pt x="964015" y="207248"/>
                </a:lnTo>
                <a:close/>
                <a:moveTo>
                  <a:pt x="1303655" y="206786"/>
                </a:moveTo>
                <a:lnTo>
                  <a:pt x="1098151" y="-150"/>
                </a:lnTo>
                <a:lnTo>
                  <a:pt x="1016024" y="82538"/>
                </a:lnTo>
                <a:lnTo>
                  <a:pt x="1081781" y="148778"/>
                </a:lnTo>
                <a:lnTo>
                  <a:pt x="1133970" y="207257"/>
                </a:lnTo>
                <a:lnTo>
                  <a:pt x="1081781" y="265717"/>
                </a:lnTo>
                <a:lnTo>
                  <a:pt x="1016024" y="331958"/>
                </a:lnTo>
                <a:lnTo>
                  <a:pt x="1098151" y="414655"/>
                </a:lnTo>
                <a:lnTo>
                  <a:pt x="1303655" y="207719"/>
                </a:lnTo>
                <a:lnTo>
                  <a:pt x="1303111" y="207248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8" name="Text 5"/>
          <p:cNvSpPr/>
          <p:nvPr/>
        </p:nvSpPr>
        <p:spPr>
          <a:xfrm>
            <a:off x="6957060" y="2806065"/>
            <a:ext cx="1303655" cy="4146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90545" y="208276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0" name="Text 7"/>
          <p:cNvSpPr/>
          <p:nvPr/>
        </p:nvSpPr>
        <p:spPr>
          <a:xfrm>
            <a:off x="690545" y="2082764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703860" y="391664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2" name="Text 9"/>
          <p:cNvSpPr/>
          <p:nvPr/>
        </p:nvSpPr>
        <p:spPr>
          <a:xfrm>
            <a:off x="10703860" y="3916644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3" name="Image 1" descr="https://kimi-img.moonshot.cn/pub/slides/slides_tmpl/image/25-10-11-20:17:34-d3l4lngs8jdo4os5en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095" y="4456430"/>
            <a:ext cx="5589905" cy="2401570"/>
          </a:xfrm>
          <a:prstGeom prst="rect">
            <a:avLst/>
          </a:prstGeom>
        </p:spPr>
      </p:pic>
      <p:pic>
        <p:nvPicPr>
          <p:cNvPr id="14" name="Image 2" descr="https://kimi-img.moonshot.cn/pub/slides/slides_tmpl/image/25-10-11-20:17:34-d3l4lngs8jdo4os5en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005"/>
            <a:ext cx="5589905" cy="24015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82930" y="306705"/>
            <a:ext cx="11609070" cy="6236335"/>
          </a:xfrm>
          <a:prstGeom prst="rect">
            <a:avLst/>
          </a:prstGeom>
          <a:solidFill>
            <a:srgbClr val="FFFFFF">
              <a:alpha val="80000"/>
            </a:srgbClr>
          </a:solidFill>
        </p:spPr>
      </p:sp>
      <p:sp>
        <p:nvSpPr>
          <p:cNvPr id="3" name="Text 1"/>
          <p:cNvSpPr/>
          <p:nvPr/>
        </p:nvSpPr>
        <p:spPr>
          <a:xfrm>
            <a:off x="582930" y="306705"/>
            <a:ext cx="11609070" cy="623633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46455" y="605155"/>
            <a:ext cx="5193665" cy="47545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四大风险缓解与交付节奏</a:t>
            </a:r>
            <a:endParaRPr lang="en-US" sz="1600" dirty="0"/>
          </a:p>
        </p:txBody>
      </p:sp>
      <p:pic>
        <p:nvPicPr>
          <p:cNvPr id="5" name="Image 0" descr="https://kimi-img.moonshot.cn/pub/slides/slides_tmpl/image/25-10-11-20:18:11-d3l4m0os8jdo4os5eod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70" y="1364615"/>
            <a:ext cx="10686415" cy="1841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7565" y="1540510"/>
            <a:ext cx="2274570" cy="1019810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用户冷启动风险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837565" y="2555875"/>
            <a:ext cx="2274570" cy="1365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通过班级种子用户和跳蚤市场地推活动，解决平台初期用户获取难题，快速积累用户基础。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640455" y="1540510"/>
            <a:ext cx="2274570" cy="1019175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数据安全风险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640455" y="2557145"/>
            <a:ext cx="2274570" cy="10239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采用加密、脱敏和备份技术，全方位保障用户数据安全，防止信息泄露。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6443345" y="1540510"/>
            <a:ext cx="2274570" cy="1024890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并发性能风险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6443345" y="2558415"/>
            <a:ext cx="2274570" cy="1365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通过缓存、限流和CDN技术，优化平台性能，确保在高并发情况下仍能稳定运行。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9246235" y="1540510"/>
            <a:ext cx="2274570" cy="1007110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政策合规风险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9246235" y="2559685"/>
            <a:ext cx="2274570" cy="1365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严格遵循校园网络和支付监管要求，确保平台运营合法合规，避免政策风险。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7:34-d3l4lngs8jdo4os5eo00.png"/>
          <p:cNvPicPr>
            <a:picLocks noChangeAspect="1"/>
          </p:cNvPicPr>
          <p:nvPr/>
        </p:nvPicPr>
        <p:blipFill>
          <a:blip r:embed="rId2"/>
          <a:srcRect t="36088" b="36088"/>
          <a:stretch>
            <a:fillRect/>
          </a:stretch>
        </p:blipFill>
        <p:spPr>
          <a:xfrm>
            <a:off x="868045" y="2553970"/>
            <a:ext cx="11098530" cy="36226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29555" y="744220"/>
            <a:ext cx="6148070" cy="7129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8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从福大起步到多校生态愿景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10-11-20:17:50-d3l4lrgs8jdo4os5eo60.jpeg"/>
          <p:cNvPicPr>
            <a:picLocks noChangeAspect="1"/>
          </p:cNvPicPr>
          <p:nvPr/>
        </p:nvPicPr>
        <p:blipFill>
          <a:blip r:embed="rId3"/>
          <a:srcRect l="26499" r="26499"/>
          <a:stretch>
            <a:fillRect/>
          </a:stretch>
        </p:blipFill>
        <p:spPr>
          <a:xfrm>
            <a:off x="868680" y="765175"/>
            <a:ext cx="3815080" cy="541083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11-20:17:40-d3l4lp0s8jdo4os5eo3g.jpeg"/>
          <p:cNvPicPr>
            <a:picLocks noChangeAspect="1"/>
          </p:cNvPicPr>
          <p:nvPr/>
        </p:nvPicPr>
        <p:blipFill>
          <a:blip r:embed="rId4"/>
          <a:srcRect l="19891" r="19891"/>
          <a:stretch>
            <a:fillRect/>
          </a:stretch>
        </p:blipFill>
        <p:spPr>
          <a:xfrm>
            <a:off x="9527540" y="3579495"/>
            <a:ext cx="2097405" cy="232092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11-20:17:37-d3l4lo8s8jdo4os5eo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145" y="772160"/>
            <a:ext cx="997585" cy="631190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5348423" y="1800088"/>
            <a:ext cx="520745" cy="469650"/>
          </a:xfrm>
          <a:custGeom>
            <a:avLst/>
            <a:gdLst/>
            <a:ahLst/>
            <a:cxnLst/>
            <a:rect l="l" t="t" r="r" b="b"/>
            <a:pathLst>
              <a:path w="520745" h="469650">
                <a:moveTo>
                  <a:pt x="189051" y="376005"/>
                </a:moveTo>
                <a:lnTo>
                  <a:pt x="261727" y="303842"/>
                </a:lnTo>
                <a:lnTo>
                  <a:pt x="-10343" y="303842"/>
                </a:lnTo>
                <a:lnTo>
                  <a:pt x="-10343" y="165726"/>
                </a:lnTo>
                <a:lnTo>
                  <a:pt x="262346" y="165726"/>
                </a:lnTo>
                <a:lnTo>
                  <a:pt x="189051" y="93543"/>
                </a:lnTo>
                <a:lnTo>
                  <a:pt x="283469" y="-101"/>
                </a:lnTo>
                <a:lnTo>
                  <a:pt x="520745" y="234241"/>
                </a:lnTo>
                <a:lnTo>
                  <a:pt x="520126" y="234777"/>
                </a:lnTo>
                <a:lnTo>
                  <a:pt x="520745" y="235301"/>
                </a:lnTo>
                <a:lnTo>
                  <a:pt x="283469" y="469650"/>
                </a:lnTo>
                <a:close/>
              </a:path>
            </a:pathLst>
          </a:custGeom>
          <a:gradFill flip="none" rotWithShape="1">
            <a:gsLst>
              <a:gs pos="0">
                <a:srgbClr val="2142EF">
                  <a:alpha val="0"/>
                </a:srgbClr>
              </a:gs>
              <a:gs pos="78000">
                <a:srgbClr val="2142EF"/>
              </a:gs>
              <a:gs pos="100000">
                <a:srgbClr val="2142EF"/>
              </a:gs>
            </a:gsLst>
            <a:lin ang="0" scaled="1"/>
          </a:gradFill>
        </p:spPr>
      </p:sp>
      <p:sp>
        <p:nvSpPr>
          <p:cNvPr id="8" name="Text 2"/>
          <p:cNvSpPr/>
          <p:nvPr/>
        </p:nvSpPr>
        <p:spPr>
          <a:xfrm>
            <a:off x="5348423" y="1800088"/>
            <a:ext cx="520745" cy="4696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5348605" y="2695575"/>
            <a:ext cx="503618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总结与展望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5346065" y="3389630"/>
            <a:ext cx="4034790" cy="20599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哈基米</a:t>
            </a:r>
            <a:r>
              <a:rPr lang="zh-CN" altLang="en-US" sz="16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二手交易</a:t>
            </a:r>
            <a:r>
              <a:rPr lang="en-US" sz="16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平台以安全和高效为核心价值，已内化为功能和体验标准。未来将从福州大学起步，逐步拓展至多校，并引入环保积分和公益捐赠模块，构建可持续发展的校园二手交易生态。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7:34-d3l4lngs8jdo4os5env0.png"/>
          <p:cNvPicPr>
            <a:picLocks noChangeAspect="1"/>
          </p:cNvPicPr>
          <p:nvPr/>
        </p:nvPicPr>
        <p:blipFill>
          <a:blip r:embed="rId2"/>
          <a:srcRect l="1375" r="1375"/>
          <a:stretch>
            <a:fillRect/>
          </a:stretch>
        </p:blipFill>
        <p:spPr>
          <a:xfrm>
            <a:off x="-635" y="0"/>
            <a:ext cx="1219390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982470" y="1786255"/>
            <a:ext cx="8226425" cy="1353741"/>
          </a:xfrm>
          <a:prstGeom prst="rect">
            <a:avLst/>
          </a:prstGeom>
          <a:noFill/>
        </p:spPr>
        <p:txBody>
          <a:bodyPr wrap="square" lIns="99695" tIns="49784" rIns="99695" bIns="49784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800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THANK YOU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892743" y="3162935"/>
            <a:ext cx="6405880" cy="1129030"/>
          </a:xfrm>
          <a:prstGeom prst="rect">
            <a:avLst/>
          </a:prstGeom>
          <a:noFill/>
        </p:spPr>
        <p:txBody>
          <a:bodyPr wrap="square" lIns="99695" tIns="49784" rIns="99695" bIns="49784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感谢大家观看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10-11-20:18:12-d3l4m10s8jdo4os5eof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5" y="247015"/>
            <a:ext cx="4222115" cy="153924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11-20:18:12-d3l4m10s8jdo4os5eof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090" y="4912360"/>
            <a:ext cx="4222115" cy="153924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11-20:17:33-d3l4ln8s8jdo4os5enr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25" y="5358130"/>
            <a:ext cx="2523490" cy="648335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568960" y="5503545"/>
            <a:ext cx="2523490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汇报人：</a:t>
            </a:r>
            <a:r>
              <a:rPr lang="zh-CN" alt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林少杰</a:t>
            </a:r>
            <a:endParaRPr lang="zh-CN" altLang="en-US" sz="20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Text 3"/>
          <p:cNvSpPr/>
          <p:nvPr/>
        </p:nvSpPr>
        <p:spPr>
          <a:xfrm>
            <a:off x="7647305" y="617220"/>
            <a:ext cx="3938270" cy="3816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汇报时间：</a:t>
            </a: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2025/10/13</a:t>
            </a:r>
            <a:endParaRPr lang="en-US" sz="1600" dirty="0"/>
          </a:p>
        </p:txBody>
      </p:sp>
      <p:sp>
        <p:nvSpPr>
          <p:cNvPr id="10" name="Shape 4"/>
          <p:cNvSpPr/>
          <p:nvPr/>
        </p:nvSpPr>
        <p:spPr>
          <a:xfrm>
            <a:off x="957050" y="816263"/>
            <a:ext cx="878810" cy="279259"/>
          </a:xfrm>
          <a:custGeom>
            <a:avLst/>
            <a:gdLst/>
            <a:ahLst/>
            <a:cxnLst/>
            <a:rect l="l" t="t" r="r" b="b"/>
            <a:pathLst>
              <a:path w="878810" h="279259">
                <a:moveTo>
                  <a:pt x="192859" y="139265"/>
                </a:moveTo>
                <a:lnTo>
                  <a:pt x="54326" y="-101"/>
                </a:lnTo>
                <a:lnTo>
                  <a:pt x="-976" y="55587"/>
                </a:lnTo>
                <a:lnTo>
                  <a:pt x="43352" y="100198"/>
                </a:lnTo>
                <a:lnTo>
                  <a:pt x="78533" y="139582"/>
                </a:lnTo>
                <a:lnTo>
                  <a:pt x="43352" y="178953"/>
                </a:lnTo>
                <a:lnTo>
                  <a:pt x="-976" y="223565"/>
                </a:lnTo>
                <a:lnTo>
                  <a:pt x="54326" y="279259"/>
                </a:lnTo>
                <a:lnTo>
                  <a:pt x="192859" y="139893"/>
                </a:lnTo>
                <a:lnTo>
                  <a:pt x="192553" y="139576"/>
                </a:lnTo>
                <a:close/>
                <a:moveTo>
                  <a:pt x="421509" y="139265"/>
                </a:moveTo>
                <a:lnTo>
                  <a:pt x="282977" y="-101"/>
                </a:lnTo>
                <a:lnTo>
                  <a:pt x="227674" y="55587"/>
                </a:lnTo>
                <a:lnTo>
                  <a:pt x="272002" y="100198"/>
                </a:lnTo>
                <a:lnTo>
                  <a:pt x="307123" y="139582"/>
                </a:lnTo>
                <a:lnTo>
                  <a:pt x="272002" y="178953"/>
                </a:lnTo>
                <a:lnTo>
                  <a:pt x="227674" y="223565"/>
                </a:lnTo>
                <a:lnTo>
                  <a:pt x="282977" y="279259"/>
                </a:lnTo>
                <a:lnTo>
                  <a:pt x="421509" y="139893"/>
                </a:lnTo>
                <a:lnTo>
                  <a:pt x="421204" y="139576"/>
                </a:lnTo>
                <a:close/>
                <a:moveTo>
                  <a:pt x="650160" y="139265"/>
                </a:moveTo>
                <a:lnTo>
                  <a:pt x="511627" y="-101"/>
                </a:lnTo>
                <a:lnTo>
                  <a:pt x="456264" y="55587"/>
                </a:lnTo>
                <a:lnTo>
                  <a:pt x="500653" y="100198"/>
                </a:lnTo>
                <a:lnTo>
                  <a:pt x="535774" y="139582"/>
                </a:lnTo>
                <a:lnTo>
                  <a:pt x="500653" y="178953"/>
                </a:lnTo>
                <a:lnTo>
                  <a:pt x="456264" y="223565"/>
                </a:lnTo>
                <a:lnTo>
                  <a:pt x="511627" y="279259"/>
                </a:lnTo>
                <a:lnTo>
                  <a:pt x="650160" y="139893"/>
                </a:lnTo>
                <a:lnTo>
                  <a:pt x="649854" y="139576"/>
                </a:lnTo>
                <a:close/>
                <a:moveTo>
                  <a:pt x="878810" y="139265"/>
                </a:moveTo>
                <a:lnTo>
                  <a:pt x="740277" y="-101"/>
                </a:lnTo>
                <a:lnTo>
                  <a:pt x="684914" y="55587"/>
                </a:lnTo>
                <a:lnTo>
                  <a:pt x="729242" y="100198"/>
                </a:lnTo>
                <a:lnTo>
                  <a:pt x="764423" y="139582"/>
                </a:lnTo>
                <a:lnTo>
                  <a:pt x="729242" y="178953"/>
                </a:lnTo>
                <a:lnTo>
                  <a:pt x="684914" y="223565"/>
                </a:lnTo>
                <a:lnTo>
                  <a:pt x="740277" y="279259"/>
                </a:lnTo>
                <a:lnTo>
                  <a:pt x="878810" y="139893"/>
                </a:lnTo>
                <a:lnTo>
                  <a:pt x="878444" y="139576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11" name="Text 5"/>
          <p:cNvSpPr/>
          <p:nvPr/>
        </p:nvSpPr>
        <p:spPr>
          <a:xfrm>
            <a:off x="957050" y="816263"/>
            <a:ext cx="878810" cy="27925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>
            <a:off x="10209195" y="401570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3" name="Text 7"/>
          <p:cNvSpPr/>
          <p:nvPr/>
        </p:nvSpPr>
        <p:spPr>
          <a:xfrm>
            <a:off x="10209195" y="4015704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8"/>
          <p:cNvSpPr/>
          <p:nvPr/>
        </p:nvSpPr>
        <p:spPr>
          <a:xfrm rot="5400000">
            <a:off x="5226050" y="3844290"/>
            <a:ext cx="76200" cy="3938270"/>
          </a:xfrm>
          <a:custGeom>
            <a:avLst/>
            <a:gdLst/>
            <a:ahLst/>
            <a:cxnLst/>
            <a:rect l="l" t="t" r="r" b="b"/>
            <a:pathLst>
              <a:path w="76200" h="3938270">
                <a:moveTo>
                  <a:pt x="76200" y="-1742"/>
                </a:moveTo>
                <a:lnTo>
                  <a:pt x="76200" y="393827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5" name="Text 9"/>
          <p:cNvSpPr/>
          <p:nvPr/>
        </p:nvSpPr>
        <p:spPr>
          <a:xfrm rot="5400000">
            <a:off x="5226050" y="3844290"/>
            <a:ext cx="76200" cy="39382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6" name="Image 4" descr="https://kimi-img.moonshot.cn/pub/slides/slides_tmpl/image/25-10-11-20:17:33-d3l4ln8s8jdo4os5ens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47710" y="4069080"/>
            <a:ext cx="3718560" cy="27889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7:34-d3l4lngs8jdo4os5env0.png"/>
          <p:cNvPicPr>
            <a:picLocks noChangeAspect="1"/>
          </p:cNvPicPr>
          <p:nvPr/>
        </p:nvPicPr>
        <p:blipFill>
          <a:blip r:embed="rId2"/>
          <a:srcRect l="1375" r="1375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11-20:17:33-d3l4ln8s8jdo4os5en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580" y="5284470"/>
            <a:ext cx="7425055" cy="157289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5010" y="1210945"/>
            <a:ext cx="2138680" cy="6171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</a:t>
            </a:r>
            <a:r>
              <a:rPr lang="en-US" sz="4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录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815340" y="682625"/>
            <a:ext cx="3825240" cy="681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400" kern="0" spc="3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pic>
        <p:nvPicPr>
          <p:cNvPr id="6" name="Image 2" descr="https://kimi-img.moonshot.cn/pub/slides/slides_tmpl/image/25-10-11-20:17:33-d3l4ln8s8jdo4os5enu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-2400" b="-1006"/>
          <a:stretch>
            <a:fillRect/>
          </a:stretch>
        </p:blipFill>
        <p:spPr>
          <a:xfrm>
            <a:off x="990600" y="2487295"/>
            <a:ext cx="819150" cy="84772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11-20:17:33-d3l4ln8s8jdo4os5enu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-6816" b="-5886"/>
          <a:stretch>
            <a:fillRect/>
          </a:stretch>
        </p:blipFill>
        <p:spPr>
          <a:xfrm>
            <a:off x="990600" y="3647440"/>
            <a:ext cx="819150" cy="923925"/>
          </a:xfrm>
          <a:prstGeom prst="rect">
            <a:avLst/>
          </a:prstGeom>
        </p:spPr>
      </p:pic>
      <p:pic>
        <p:nvPicPr>
          <p:cNvPr id="9" name="Image 5" descr="https://kimi-img.moonshot.cn/pub/slides/slides_tmpl/image/25-10-11-20:17:33-d3l4ln8s8jdo4os5enu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rcRect l="-5116" t="-8287" b="-6971"/>
          <a:stretch>
            <a:fillRect/>
          </a:stretch>
        </p:blipFill>
        <p:spPr>
          <a:xfrm>
            <a:off x="5571490" y="3620135"/>
            <a:ext cx="861060" cy="944880"/>
          </a:xfrm>
          <a:prstGeom prst="rect">
            <a:avLst/>
          </a:prstGeom>
        </p:spPr>
      </p:pic>
      <p:pic>
        <p:nvPicPr>
          <p:cNvPr id="10" name="Image 6" descr="https://kimi-img.moonshot.cn/pub/slides/slides_tmpl/image/25-10-11-20:17:33-d3l4ln8s8jdo4os5enu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t="-3407" b="-3175"/>
          <a:stretch>
            <a:fillRect/>
          </a:stretch>
        </p:blipFill>
        <p:spPr>
          <a:xfrm>
            <a:off x="990600" y="4883785"/>
            <a:ext cx="819150" cy="873760"/>
          </a:xfrm>
          <a:prstGeom prst="rect">
            <a:avLst/>
          </a:prstGeom>
        </p:spPr>
      </p:pic>
      <p:sp>
        <p:nvSpPr>
          <p:cNvPr id="11" name="Shape 2"/>
          <p:cNvSpPr/>
          <p:nvPr/>
        </p:nvSpPr>
        <p:spPr>
          <a:xfrm>
            <a:off x="4719620" y="682589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2" name="Text 3"/>
          <p:cNvSpPr/>
          <p:nvPr/>
        </p:nvSpPr>
        <p:spPr>
          <a:xfrm>
            <a:off x="4719620" y="682589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4"/>
          <p:cNvSpPr/>
          <p:nvPr/>
        </p:nvSpPr>
        <p:spPr>
          <a:xfrm flipH="1">
            <a:off x="10238845" y="931833"/>
            <a:ext cx="878810" cy="279259"/>
          </a:xfrm>
          <a:custGeom>
            <a:avLst/>
            <a:gdLst/>
            <a:ahLst/>
            <a:cxnLst/>
            <a:rect l="l" t="t" r="r" b="b"/>
            <a:pathLst>
              <a:path w="878810" h="279259">
                <a:moveTo>
                  <a:pt x="192859" y="139265"/>
                </a:moveTo>
                <a:lnTo>
                  <a:pt x="54326" y="-101"/>
                </a:lnTo>
                <a:lnTo>
                  <a:pt x="-976" y="55587"/>
                </a:lnTo>
                <a:lnTo>
                  <a:pt x="43352" y="100198"/>
                </a:lnTo>
                <a:lnTo>
                  <a:pt x="78533" y="139582"/>
                </a:lnTo>
                <a:lnTo>
                  <a:pt x="43352" y="178953"/>
                </a:lnTo>
                <a:lnTo>
                  <a:pt x="-976" y="223565"/>
                </a:lnTo>
                <a:lnTo>
                  <a:pt x="54326" y="279259"/>
                </a:lnTo>
                <a:lnTo>
                  <a:pt x="192859" y="139893"/>
                </a:lnTo>
                <a:lnTo>
                  <a:pt x="192553" y="139576"/>
                </a:lnTo>
                <a:close/>
                <a:moveTo>
                  <a:pt x="421509" y="139265"/>
                </a:moveTo>
                <a:lnTo>
                  <a:pt x="282977" y="-101"/>
                </a:lnTo>
                <a:lnTo>
                  <a:pt x="227674" y="55587"/>
                </a:lnTo>
                <a:lnTo>
                  <a:pt x="272002" y="100198"/>
                </a:lnTo>
                <a:lnTo>
                  <a:pt x="307123" y="139582"/>
                </a:lnTo>
                <a:lnTo>
                  <a:pt x="272002" y="178953"/>
                </a:lnTo>
                <a:lnTo>
                  <a:pt x="227674" y="223565"/>
                </a:lnTo>
                <a:lnTo>
                  <a:pt x="282977" y="279259"/>
                </a:lnTo>
                <a:lnTo>
                  <a:pt x="421509" y="139893"/>
                </a:lnTo>
                <a:lnTo>
                  <a:pt x="421204" y="139576"/>
                </a:lnTo>
                <a:close/>
                <a:moveTo>
                  <a:pt x="650160" y="139265"/>
                </a:moveTo>
                <a:lnTo>
                  <a:pt x="511627" y="-101"/>
                </a:lnTo>
                <a:lnTo>
                  <a:pt x="456264" y="55587"/>
                </a:lnTo>
                <a:lnTo>
                  <a:pt x="500653" y="100198"/>
                </a:lnTo>
                <a:lnTo>
                  <a:pt x="535774" y="139582"/>
                </a:lnTo>
                <a:lnTo>
                  <a:pt x="500653" y="178953"/>
                </a:lnTo>
                <a:lnTo>
                  <a:pt x="456264" y="223565"/>
                </a:lnTo>
                <a:lnTo>
                  <a:pt x="511627" y="279259"/>
                </a:lnTo>
                <a:lnTo>
                  <a:pt x="650160" y="139893"/>
                </a:lnTo>
                <a:lnTo>
                  <a:pt x="649854" y="139576"/>
                </a:lnTo>
                <a:close/>
                <a:moveTo>
                  <a:pt x="878810" y="139265"/>
                </a:moveTo>
                <a:lnTo>
                  <a:pt x="740277" y="-101"/>
                </a:lnTo>
                <a:lnTo>
                  <a:pt x="684914" y="55587"/>
                </a:lnTo>
                <a:lnTo>
                  <a:pt x="729242" y="100198"/>
                </a:lnTo>
                <a:lnTo>
                  <a:pt x="764423" y="139582"/>
                </a:lnTo>
                <a:lnTo>
                  <a:pt x="729242" y="178953"/>
                </a:lnTo>
                <a:lnTo>
                  <a:pt x="684914" y="223565"/>
                </a:lnTo>
                <a:lnTo>
                  <a:pt x="740277" y="279259"/>
                </a:lnTo>
                <a:lnTo>
                  <a:pt x="878810" y="139893"/>
                </a:lnTo>
                <a:lnTo>
                  <a:pt x="878444" y="139576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14" name="Text 5"/>
          <p:cNvSpPr/>
          <p:nvPr/>
        </p:nvSpPr>
        <p:spPr>
          <a:xfrm>
            <a:off x="10238845" y="931833"/>
            <a:ext cx="878810" cy="27925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6"/>
          <p:cNvSpPr/>
          <p:nvPr>
            <p:custDataLst>
              <p:tags r:id="rId9"/>
            </p:custDataLst>
          </p:nvPr>
        </p:nvSpPr>
        <p:spPr>
          <a:xfrm>
            <a:off x="1154430" y="2701290"/>
            <a:ext cx="490855" cy="432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6" name="Text 7"/>
          <p:cNvSpPr/>
          <p:nvPr>
            <p:custDataLst>
              <p:tags r:id="rId10"/>
            </p:custDataLst>
          </p:nvPr>
        </p:nvSpPr>
        <p:spPr>
          <a:xfrm>
            <a:off x="1786573" y="2429510"/>
            <a:ext cx="4511040" cy="80518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项目源起与愿景</a:t>
            </a:r>
            <a:endParaRPr lang="en-US" sz="1600" dirty="0"/>
          </a:p>
        </p:txBody>
      </p:sp>
      <p:sp>
        <p:nvSpPr>
          <p:cNvPr id="18" name="Text 9"/>
          <p:cNvSpPr/>
          <p:nvPr>
            <p:custDataLst>
              <p:tags r:id="rId11"/>
            </p:custDataLst>
          </p:nvPr>
        </p:nvSpPr>
        <p:spPr>
          <a:xfrm>
            <a:off x="1809433" y="3634740"/>
            <a:ext cx="4511040" cy="70294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全景目标与角色画像</a:t>
            </a:r>
            <a:endParaRPr lang="en-US" sz="1600" dirty="0"/>
          </a:p>
        </p:txBody>
      </p:sp>
      <p:sp>
        <p:nvSpPr>
          <p:cNvPr id="19" name="Text 10"/>
          <p:cNvSpPr/>
          <p:nvPr>
            <p:custDataLst>
              <p:tags r:id="rId12"/>
            </p:custDataLst>
          </p:nvPr>
        </p:nvSpPr>
        <p:spPr>
          <a:xfrm>
            <a:off x="1154430" y="3897313"/>
            <a:ext cx="49085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0" name="Text 11"/>
          <p:cNvSpPr/>
          <p:nvPr>
            <p:custDataLst>
              <p:tags r:id="rId13"/>
            </p:custDataLst>
          </p:nvPr>
        </p:nvSpPr>
        <p:spPr>
          <a:xfrm>
            <a:off x="1847533" y="4855845"/>
            <a:ext cx="4511040" cy="70294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核心功能蓝图</a:t>
            </a:r>
            <a:endParaRPr lang="en-US" sz="1600" dirty="0"/>
          </a:p>
        </p:txBody>
      </p:sp>
      <p:sp>
        <p:nvSpPr>
          <p:cNvPr id="22" name="Text 13"/>
          <p:cNvSpPr/>
          <p:nvPr>
            <p:custDataLst>
              <p:tags r:id="rId14"/>
            </p:custDataLst>
          </p:nvPr>
        </p:nvSpPr>
        <p:spPr>
          <a:xfrm>
            <a:off x="6435090" y="2585720"/>
            <a:ext cx="4511040" cy="54419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交互原型与</a:t>
            </a: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需求演进</a:t>
            </a:r>
            <a:endParaRPr lang="en-US" sz="1600" dirty="0"/>
          </a:p>
        </p:txBody>
      </p:sp>
      <p:sp>
        <p:nvSpPr>
          <p:cNvPr id="23" name="Text 14"/>
          <p:cNvSpPr/>
          <p:nvPr>
            <p:custDataLst>
              <p:tags r:id="rId15"/>
            </p:custDataLst>
          </p:nvPr>
        </p:nvSpPr>
        <p:spPr>
          <a:xfrm>
            <a:off x="1154430" y="5106035"/>
            <a:ext cx="47942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pic>
        <p:nvPicPr>
          <p:cNvPr id="25" name="Image 3" descr="https://kimi-img.moonshot.cn/pub/slides/slides_tmpl/image/25-10-11-20:17:33-d3l4ln8s8jdo4os5enug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"/>
          <a:srcRect t="-2400" b="-1006"/>
          <a:stretch>
            <a:fillRect/>
          </a:stretch>
        </p:blipFill>
        <p:spPr>
          <a:xfrm>
            <a:off x="5613400" y="2481580"/>
            <a:ext cx="819150" cy="847725"/>
          </a:xfrm>
          <a:prstGeom prst="rect">
            <a:avLst/>
          </a:prstGeom>
        </p:spPr>
      </p:pic>
      <p:sp>
        <p:nvSpPr>
          <p:cNvPr id="27" name="Text 8"/>
          <p:cNvSpPr/>
          <p:nvPr>
            <p:custDataLst>
              <p:tags r:id="rId17"/>
            </p:custDataLst>
          </p:nvPr>
        </p:nvSpPr>
        <p:spPr>
          <a:xfrm>
            <a:off x="5792788" y="3877310"/>
            <a:ext cx="49085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17" name="Text 8"/>
          <p:cNvSpPr/>
          <p:nvPr>
            <p:custDataLst>
              <p:tags r:id="rId18"/>
            </p:custDataLst>
          </p:nvPr>
        </p:nvSpPr>
        <p:spPr>
          <a:xfrm>
            <a:off x="5792788" y="2686050"/>
            <a:ext cx="49085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30" name="Text 5"/>
          <p:cNvSpPr/>
          <p:nvPr>
            <p:custDataLst>
              <p:tags r:id="rId19"/>
            </p:custDataLst>
          </p:nvPr>
        </p:nvSpPr>
        <p:spPr>
          <a:xfrm>
            <a:off x="6432233" y="3639820"/>
            <a:ext cx="4511040" cy="80518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p>
            <a:pPr marL="0" indent="0" algn="l">
              <a:lnSpc>
                <a:spcPct val="1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风险对策</a:t>
            </a: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与</a:t>
            </a: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总结展望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7:34-d3l4lngs8jdo4os5env0.png"/>
          <p:cNvPicPr>
            <a:picLocks noChangeAspect="1"/>
          </p:cNvPicPr>
          <p:nvPr/>
        </p:nvPicPr>
        <p:blipFill>
          <a:blip r:embed="rId2"/>
          <a:srcRect l="1285" r="1285"/>
          <a:stretch>
            <a:fillRect/>
          </a:stretch>
        </p:blipFill>
        <p:spPr>
          <a:xfrm>
            <a:off x="0" y="0"/>
            <a:ext cx="12192635" cy="68446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58900" y="3599180"/>
            <a:ext cx="9475470" cy="68834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项目源起与愿景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684395" y="2165350"/>
            <a:ext cx="2824480" cy="1433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863975" y="2806065"/>
            <a:ext cx="1303655" cy="414655"/>
          </a:xfrm>
          <a:custGeom>
            <a:avLst/>
            <a:gdLst/>
            <a:ahLst/>
            <a:cxnLst/>
            <a:rect l="l" t="t" r="r" b="b"/>
            <a:pathLst>
              <a:path w="1303655" h="414655">
                <a:moveTo>
                  <a:pt x="286093" y="206786"/>
                </a:moveTo>
                <a:lnTo>
                  <a:pt x="80589" y="-150"/>
                </a:lnTo>
                <a:lnTo>
                  <a:pt x="-1448" y="82538"/>
                </a:lnTo>
                <a:lnTo>
                  <a:pt x="64310" y="148778"/>
                </a:lnTo>
                <a:lnTo>
                  <a:pt x="116498" y="207257"/>
                </a:lnTo>
                <a:lnTo>
                  <a:pt x="64310" y="265717"/>
                </a:lnTo>
                <a:lnTo>
                  <a:pt x="-1448" y="331958"/>
                </a:lnTo>
                <a:lnTo>
                  <a:pt x="80589" y="414655"/>
                </a:lnTo>
                <a:lnTo>
                  <a:pt x="286093" y="207719"/>
                </a:lnTo>
                <a:lnTo>
                  <a:pt x="285640" y="207248"/>
                </a:lnTo>
                <a:close/>
                <a:moveTo>
                  <a:pt x="625280" y="206786"/>
                </a:moveTo>
                <a:lnTo>
                  <a:pt x="419777" y="-150"/>
                </a:lnTo>
                <a:lnTo>
                  <a:pt x="337739" y="82538"/>
                </a:lnTo>
                <a:lnTo>
                  <a:pt x="403497" y="148778"/>
                </a:lnTo>
                <a:lnTo>
                  <a:pt x="455597" y="207257"/>
                </a:lnTo>
                <a:lnTo>
                  <a:pt x="403497" y="265717"/>
                </a:lnTo>
                <a:lnTo>
                  <a:pt x="337739" y="331958"/>
                </a:lnTo>
                <a:lnTo>
                  <a:pt x="419777" y="414655"/>
                </a:lnTo>
                <a:lnTo>
                  <a:pt x="625280" y="207719"/>
                </a:lnTo>
                <a:lnTo>
                  <a:pt x="624827" y="207248"/>
                </a:lnTo>
                <a:close/>
                <a:moveTo>
                  <a:pt x="964468" y="206786"/>
                </a:moveTo>
                <a:lnTo>
                  <a:pt x="758964" y="-150"/>
                </a:lnTo>
                <a:lnTo>
                  <a:pt x="676836" y="82538"/>
                </a:lnTo>
                <a:lnTo>
                  <a:pt x="742685" y="148778"/>
                </a:lnTo>
                <a:lnTo>
                  <a:pt x="794784" y="207257"/>
                </a:lnTo>
                <a:lnTo>
                  <a:pt x="742685" y="265717"/>
                </a:lnTo>
                <a:lnTo>
                  <a:pt x="676836" y="331958"/>
                </a:lnTo>
                <a:lnTo>
                  <a:pt x="758964" y="414655"/>
                </a:lnTo>
                <a:lnTo>
                  <a:pt x="964468" y="207719"/>
                </a:lnTo>
                <a:lnTo>
                  <a:pt x="964015" y="207248"/>
                </a:lnTo>
                <a:close/>
                <a:moveTo>
                  <a:pt x="1303655" y="206786"/>
                </a:moveTo>
                <a:lnTo>
                  <a:pt x="1098151" y="-150"/>
                </a:lnTo>
                <a:lnTo>
                  <a:pt x="1016024" y="82538"/>
                </a:lnTo>
                <a:lnTo>
                  <a:pt x="1081781" y="148778"/>
                </a:lnTo>
                <a:lnTo>
                  <a:pt x="1133970" y="207257"/>
                </a:lnTo>
                <a:lnTo>
                  <a:pt x="1081781" y="265717"/>
                </a:lnTo>
                <a:lnTo>
                  <a:pt x="1016024" y="331958"/>
                </a:lnTo>
                <a:lnTo>
                  <a:pt x="1098151" y="414655"/>
                </a:lnTo>
                <a:lnTo>
                  <a:pt x="1303655" y="207719"/>
                </a:lnTo>
                <a:lnTo>
                  <a:pt x="1303111" y="207248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6" name="Text 3"/>
          <p:cNvSpPr/>
          <p:nvPr/>
        </p:nvSpPr>
        <p:spPr>
          <a:xfrm>
            <a:off x="3863975" y="2806065"/>
            <a:ext cx="1303655" cy="4146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flipH="1">
            <a:off x="6957060" y="2806065"/>
            <a:ext cx="1303655" cy="414655"/>
          </a:xfrm>
          <a:custGeom>
            <a:avLst/>
            <a:gdLst/>
            <a:ahLst/>
            <a:cxnLst/>
            <a:rect l="l" t="t" r="r" b="b"/>
            <a:pathLst>
              <a:path w="1303655" h="414655">
                <a:moveTo>
                  <a:pt x="286093" y="206786"/>
                </a:moveTo>
                <a:lnTo>
                  <a:pt x="80589" y="-150"/>
                </a:lnTo>
                <a:lnTo>
                  <a:pt x="-1448" y="82538"/>
                </a:lnTo>
                <a:lnTo>
                  <a:pt x="64310" y="148778"/>
                </a:lnTo>
                <a:lnTo>
                  <a:pt x="116498" y="207257"/>
                </a:lnTo>
                <a:lnTo>
                  <a:pt x="64310" y="265717"/>
                </a:lnTo>
                <a:lnTo>
                  <a:pt x="-1448" y="331958"/>
                </a:lnTo>
                <a:lnTo>
                  <a:pt x="80589" y="414655"/>
                </a:lnTo>
                <a:lnTo>
                  <a:pt x="286093" y="207719"/>
                </a:lnTo>
                <a:lnTo>
                  <a:pt x="285640" y="207248"/>
                </a:lnTo>
                <a:close/>
                <a:moveTo>
                  <a:pt x="625280" y="206786"/>
                </a:moveTo>
                <a:lnTo>
                  <a:pt x="419777" y="-150"/>
                </a:lnTo>
                <a:lnTo>
                  <a:pt x="337739" y="82538"/>
                </a:lnTo>
                <a:lnTo>
                  <a:pt x="403497" y="148778"/>
                </a:lnTo>
                <a:lnTo>
                  <a:pt x="455597" y="207257"/>
                </a:lnTo>
                <a:lnTo>
                  <a:pt x="403497" y="265717"/>
                </a:lnTo>
                <a:lnTo>
                  <a:pt x="337739" y="331958"/>
                </a:lnTo>
                <a:lnTo>
                  <a:pt x="419777" y="414655"/>
                </a:lnTo>
                <a:lnTo>
                  <a:pt x="625280" y="207719"/>
                </a:lnTo>
                <a:lnTo>
                  <a:pt x="624827" y="207248"/>
                </a:lnTo>
                <a:close/>
                <a:moveTo>
                  <a:pt x="964468" y="206786"/>
                </a:moveTo>
                <a:lnTo>
                  <a:pt x="758964" y="-150"/>
                </a:lnTo>
                <a:lnTo>
                  <a:pt x="676836" y="82538"/>
                </a:lnTo>
                <a:lnTo>
                  <a:pt x="742685" y="148778"/>
                </a:lnTo>
                <a:lnTo>
                  <a:pt x="794784" y="207257"/>
                </a:lnTo>
                <a:lnTo>
                  <a:pt x="742685" y="265717"/>
                </a:lnTo>
                <a:lnTo>
                  <a:pt x="676836" y="331958"/>
                </a:lnTo>
                <a:lnTo>
                  <a:pt x="758964" y="414655"/>
                </a:lnTo>
                <a:lnTo>
                  <a:pt x="964468" y="207719"/>
                </a:lnTo>
                <a:lnTo>
                  <a:pt x="964015" y="207248"/>
                </a:lnTo>
                <a:close/>
                <a:moveTo>
                  <a:pt x="1303655" y="206786"/>
                </a:moveTo>
                <a:lnTo>
                  <a:pt x="1098151" y="-150"/>
                </a:lnTo>
                <a:lnTo>
                  <a:pt x="1016024" y="82538"/>
                </a:lnTo>
                <a:lnTo>
                  <a:pt x="1081781" y="148778"/>
                </a:lnTo>
                <a:lnTo>
                  <a:pt x="1133970" y="207257"/>
                </a:lnTo>
                <a:lnTo>
                  <a:pt x="1081781" y="265717"/>
                </a:lnTo>
                <a:lnTo>
                  <a:pt x="1016024" y="331958"/>
                </a:lnTo>
                <a:lnTo>
                  <a:pt x="1098151" y="414655"/>
                </a:lnTo>
                <a:lnTo>
                  <a:pt x="1303655" y="207719"/>
                </a:lnTo>
                <a:lnTo>
                  <a:pt x="1303111" y="207248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8" name="Text 5"/>
          <p:cNvSpPr/>
          <p:nvPr/>
        </p:nvSpPr>
        <p:spPr>
          <a:xfrm>
            <a:off x="6957060" y="2806065"/>
            <a:ext cx="1303655" cy="4146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90545" y="208276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0" name="Text 7"/>
          <p:cNvSpPr/>
          <p:nvPr/>
        </p:nvSpPr>
        <p:spPr>
          <a:xfrm>
            <a:off x="690545" y="2082764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703860" y="391664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2" name="Text 9"/>
          <p:cNvSpPr/>
          <p:nvPr/>
        </p:nvSpPr>
        <p:spPr>
          <a:xfrm>
            <a:off x="10703860" y="3916644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3" name="Image 1" descr="https://kimi-img.moonshot.cn/pub/slides/slides_tmpl/image/25-10-11-20:17:34-d3l4lngs8jdo4os5en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095" y="4456430"/>
            <a:ext cx="5589905" cy="2401570"/>
          </a:xfrm>
          <a:prstGeom prst="rect">
            <a:avLst/>
          </a:prstGeom>
        </p:spPr>
      </p:pic>
      <p:pic>
        <p:nvPicPr>
          <p:cNvPr id="14" name="Image 2" descr="https://kimi-img.moonshot.cn/pub/slides/slides_tmpl/image/25-10-11-20:17:34-d3l4lngs8jdo4os5en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005"/>
            <a:ext cx="5589905" cy="24015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8:02-d3l4lugs8jdo4os5eob0.jpeg"/>
          <p:cNvPicPr>
            <a:picLocks noChangeAspect="1"/>
          </p:cNvPicPr>
          <p:nvPr/>
        </p:nvPicPr>
        <p:blipFill>
          <a:blip r:embed="rId2"/>
          <a:srcRect t="20753" b="29928"/>
          <a:stretch>
            <a:fillRect/>
          </a:stretch>
        </p:blipFill>
        <p:spPr>
          <a:xfrm>
            <a:off x="0" y="0"/>
            <a:ext cx="12192000" cy="223901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11-20:17:34-d3l4lngs8jdo4os5eo00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7771" r="7771"/>
          <a:stretch>
            <a:fillRect/>
          </a:stretch>
        </p:blipFill>
        <p:spPr>
          <a:xfrm>
            <a:off x="601980" y="1548765"/>
            <a:ext cx="3518535" cy="48863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794000" y="581025"/>
            <a:ext cx="6604635" cy="55463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校园闲置痛点与平台使命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10-11-20:17:34-d3l4lngs8jdo4os5eo00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l="7771" r="7771"/>
          <a:stretch>
            <a:fillRect/>
          </a:stretch>
        </p:blipFill>
        <p:spPr>
          <a:xfrm>
            <a:off x="4337050" y="1548765"/>
            <a:ext cx="3518535" cy="488632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11-20:17:34-d3l4lngs8jdo4os5eo00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rcRect l="7771" r="7771"/>
          <a:stretch>
            <a:fillRect/>
          </a:stretch>
        </p:blipFill>
        <p:spPr>
          <a:xfrm>
            <a:off x="8014335" y="1548765"/>
            <a:ext cx="3518535" cy="488632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11-20:17:33-d3l4ln8s8jdo4os5enu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-8682" t="-6428" r="-6279" b="930"/>
          <a:stretch>
            <a:fillRect/>
          </a:stretch>
        </p:blipFill>
        <p:spPr>
          <a:xfrm>
            <a:off x="1852295" y="1171575"/>
            <a:ext cx="941705" cy="86487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11-20:17:33-d3l4ln8s8jdo4os5enu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rcRect t="-6428" b="-14561"/>
          <a:stretch>
            <a:fillRect/>
          </a:stretch>
        </p:blipFill>
        <p:spPr>
          <a:xfrm>
            <a:off x="5723255" y="1171575"/>
            <a:ext cx="819150" cy="991870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10-11-20:17:33-d3l4ln8s8jdo4os5enu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/>
          <a:srcRect t="-17040" b="-6428"/>
          <a:stretch>
            <a:fillRect/>
          </a:stretch>
        </p:blipFill>
        <p:spPr>
          <a:xfrm>
            <a:off x="9398635" y="1024255"/>
            <a:ext cx="819150" cy="1012190"/>
          </a:xfrm>
          <a:prstGeom prst="rect">
            <a:avLst/>
          </a:prstGeom>
        </p:spPr>
      </p:pic>
      <p:sp>
        <p:nvSpPr>
          <p:cNvPr id="10" name="Text 1"/>
          <p:cNvSpPr/>
          <p:nvPr>
            <p:custDataLst>
              <p:tags r:id="rId11"/>
            </p:custDataLst>
          </p:nvPr>
        </p:nvSpPr>
        <p:spPr>
          <a:xfrm>
            <a:off x="2087245" y="1418590"/>
            <a:ext cx="490855" cy="432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1" name="Text 2"/>
          <p:cNvSpPr/>
          <p:nvPr>
            <p:custDataLst>
              <p:tags r:id="rId12"/>
            </p:custDataLst>
          </p:nvPr>
        </p:nvSpPr>
        <p:spPr>
          <a:xfrm>
            <a:off x="1059815" y="1917700"/>
            <a:ext cx="2559050" cy="1076325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校园闲置痛点</a:t>
            </a:r>
            <a:endParaRPr lang="en-US" sz="1600" dirty="0"/>
          </a:p>
        </p:txBody>
      </p:sp>
      <p:sp>
        <p:nvSpPr>
          <p:cNvPr id="12" name="Text 3"/>
          <p:cNvSpPr/>
          <p:nvPr>
            <p:custDataLst>
              <p:tags r:id="rId13"/>
            </p:custDataLst>
          </p:nvPr>
        </p:nvSpPr>
        <p:spPr>
          <a:xfrm>
            <a:off x="807720" y="2915920"/>
            <a:ext cx="3179445" cy="15601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在校园生活中，许多师生常常面临物品闲置却难以处理的困境，这些物品既占用空间又难以找到合适的交易渠道。</a:t>
            </a:r>
            <a:endParaRPr lang="en-US" sz="1600" dirty="0"/>
          </a:p>
        </p:txBody>
      </p:sp>
      <p:sp>
        <p:nvSpPr>
          <p:cNvPr id="13" name="Text 4"/>
          <p:cNvSpPr/>
          <p:nvPr>
            <p:custDataLst>
              <p:tags r:id="rId14"/>
            </p:custDataLst>
          </p:nvPr>
        </p:nvSpPr>
        <p:spPr>
          <a:xfrm>
            <a:off x="5887085" y="1418590"/>
            <a:ext cx="490855" cy="432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5"/>
          <p:cNvSpPr/>
          <p:nvPr>
            <p:custDataLst>
              <p:tags r:id="rId15"/>
            </p:custDataLst>
          </p:nvPr>
        </p:nvSpPr>
        <p:spPr>
          <a:xfrm>
            <a:off x="4842510" y="1917700"/>
            <a:ext cx="2559050" cy="1076325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平台使命</a:t>
            </a:r>
            <a:endParaRPr lang="en-US" sz="1600" dirty="0"/>
          </a:p>
        </p:txBody>
      </p:sp>
      <p:sp>
        <p:nvSpPr>
          <p:cNvPr id="15" name="Text 6"/>
          <p:cNvSpPr/>
          <p:nvPr>
            <p:custDataLst>
              <p:tags r:id="rId16"/>
            </p:custDataLst>
          </p:nvPr>
        </p:nvSpPr>
        <p:spPr>
          <a:xfrm>
            <a:off x="4542790" y="2915920"/>
            <a:ext cx="3179445" cy="19502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哈基米校园二手交易平台致力于解决这一问题，通过提供一个安全、高效的交易环境，让闲置物品能够快速流通，实现资源的合理配置。</a:t>
            </a:r>
            <a:endParaRPr lang="en-US" sz="1600" dirty="0"/>
          </a:p>
        </p:txBody>
      </p:sp>
      <p:sp>
        <p:nvSpPr>
          <p:cNvPr id="16" name="Text 7"/>
          <p:cNvSpPr/>
          <p:nvPr>
            <p:custDataLst>
              <p:tags r:id="rId17"/>
            </p:custDataLst>
          </p:nvPr>
        </p:nvSpPr>
        <p:spPr>
          <a:xfrm>
            <a:off x="9562466" y="1358265"/>
            <a:ext cx="490855" cy="432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8"/>
          <p:cNvSpPr/>
          <p:nvPr>
            <p:custDataLst>
              <p:tags r:id="rId18"/>
            </p:custDataLst>
          </p:nvPr>
        </p:nvSpPr>
        <p:spPr>
          <a:xfrm>
            <a:off x="8503285" y="1917700"/>
            <a:ext cx="2559050" cy="1076325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团队实践目标</a:t>
            </a:r>
            <a:endParaRPr lang="en-US" sz="1600" dirty="0"/>
          </a:p>
        </p:txBody>
      </p:sp>
      <p:sp>
        <p:nvSpPr>
          <p:cNvPr id="18" name="Text 9"/>
          <p:cNvSpPr/>
          <p:nvPr>
            <p:custDataLst>
              <p:tags r:id="rId19"/>
            </p:custDataLst>
          </p:nvPr>
        </p:nvSpPr>
        <p:spPr>
          <a:xfrm>
            <a:off x="8220075" y="2915920"/>
            <a:ext cx="3179445" cy="19502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本平台不仅是为了解决实际问题，也是团队在软件工程实践课程中锻炼需求分析、系统设计、前后端开发及协作能力的重要项目。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5"/>
          <p:cNvSpPr/>
          <p:nvPr/>
        </p:nvSpPr>
        <p:spPr>
          <a:xfrm rot="16200000" flipH="1" flipV="1">
            <a:off x="10252710" y="60960"/>
            <a:ext cx="2007870" cy="188658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02E7F"/>
          </a:solidFill>
        </p:spPr>
      </p:sp>
      <p:sp>
        <p:nvSpPr>
          <p:cNvPr id="19" name="Shape 0"/>
          <p:cNvSpPr/>
          <p:nvPr/>
        </p:nvSpPr>
        <p:spPr>
          <a:xfrm rot="5940000">
            <a:off x="292735" y="295275"/>
            <a:ext cx="558800" cy="558800"/>
          </a:xfrm>
          <a:prstGeom prst="donut">
            <a:avLst/>
          </a:prstGeom>
          <a:gradFill flip="none" rotWithShape="1">
            <a:gsLst>
              <a:gs pos="0">
                <a:srgbClr val="402E7F"/>
              </a:gs>
              <a:gs pos="54000">
                <a:srgbClr val="BC7DB7">
                  <a:alpha val="3000"/>
                </a:srgbClr>
              </a:gs>
              <a:gs pos="100000">
                <a:srgbClr val="BC7DB7">
                  <a:alpha val="3000"/>
                </a:srgbClr>
              </a:gs>
            </a:gsLst>
            <a:lin ang="18900000" scaled="1"/>
          </a:gradFill>
        </p:spPr>
      </p:sp>
      <p:sp>
        <p:nvSpPr>
          <p:cNvPr id="20" name="Text 1"/>
          <p:cNvSpPr/>
          <p:nvPr/>
        </p:nvSpPr>
        <p:spPr>
          <a:xfrm rot="5940000">
            <a:off x="292735" y="295275"/>
            <a:ext cx="558800" cy="558800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1" name="Shape 2"/>
          <p:cNvSpPr/>
          <p:nvPr/>
        </p:nvSpPr>
        <p:spPr>
          <a:xfrm>
            <a:off x="288925" y="1409065"/>
            <a:ext cx="4622165" cy="5182235"/>
          </a:xfrm>
          <a:prstGeom prst="rect">
            <a:avLst/>
          </a:prstGeom>
          <a:gradFill flip="none" rotWithShape="1">
            <a:gsLst>
              <a:gs pos="0">
                <a:srgbClr val="673563"/>
              </a:gs>
              <a:gs pos="100000">
                <a:srgbClr val="9B5095"/>
              </a:gs>
            </a:gsLst>
            <a:lin ang="0" scaled="1"/>
          </a:gradFill>
        </p:spPr>
      </p:sp>
      <p:sp>
        <p:nvSpPr>
          <p:cNvPr id="22" name="Text 3"/>
          <p:cNvSpPr/>
          <p:nvPr/>
        </p:nvSpPr>
        <p:spPr>
          <a:xfrm>
            <a:off x="288925" y="1409065"/>
            <a:ext cx="4622165" cy="518223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Text 4"/>
          <p:cNvSpPr/>
          <p:nvPr/>
        </p:nvSpPr>
        <p:spPr>
          <a:xfrm>
            <a:off x="582930" y="455295"/>
            <a:ext cx="10151745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E1C0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团队目标与用户价值双赢</a:t>
            </a:r>
            <a:endParaRPr lang="en-US" sz="1600" dirty="0"/>
          </a:p>
        </p:txBody>
      </p:sp>
      <p:sp>
        <p:nvSpPr>
          <p:cNvPr id="24" name="Shape 7"/>
          <p:cNvSpPr/>
          <p:nvPr/>
        </p:nvSpPr>
        <p:spPr>
          <a:xfrm>
            <a:off x="5348605" y="1423670"/>
            <a:ext cx="6152515" cy="2171065"/>
          </a:xfrm>
          <a:prstGeom prst="rect">
            <a:avLst/>
          </a:prstGeom>
          <a:solidFill>
            <a:srgbClr val="FFFFFF"/>
          </a:solidFill>
          <a:ln w="19050">
            <a:solidFill>
              <a:srgbClr val="402E7F"/>
            </a:solidFill>
            <a:prstDash val="solid"/>
          </a:ln>
        </p:spPr>
      </p:sp>
      <p:sp>
        <p:nvSpPr>
          <p:cNvPr id="25" name="Text 8"/>
          <p:cNvSpPr/>
          <p:nvPr/>
        </p:nvSpPr>
        <p:spPr>
          <a:xfrm>
            <a:off x="5348605" y="1423670"/>
            <a:ext cx="6152515" cy="21710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Shape 9"/>
          <p:cNvSpPr/>
          <p:nvPr/>
        </p:nvSpPr>
        <p:spPr>
          <a:xfrm>
            <a:off x="5348605" y="3867150"/>
            <a:ext cx="6152515" cy="2171065"/>
          </a:xfrm>
          <a:prstGeom prst="rect">
            <a:avLst/>
          </a:prstGeom>
          <a:solidFill>
            <a:srgbClr val="FFFFFF"/>
          </a:solidFill>
          <a:ln w="19050">
            <a:solidFill>
              <a:srgbClr val="402E7F"/>
            </a:solidFill>
            <a:prstDash val="solid"/>
          </a:ln>
        </p:spPr>
      </p:sp>
      <p:sp>
        <p:nvSpPr>
          <p:cNvPr id="27" name="Text 10"/>
          <p:cNvSpPr/>
          <p:nvPr/>
        </p:nvSpPr>
        <p:spPr>
          <a:xfrm>
            <a:off x="5348605" y="3867150"/>
            <a:ext cx="6152515" cy="21710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8" name="Text 11"/>
          <p:cNvSpPr/>
          <p:nvPr/>
        </p:nvSpPr>
        <p:spPr>
          <a:xfrm>
            <a:off x="5523230" y="1579880"/>
            <a:ext cx="5800725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02E7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团队目标</a:t>
            </a:r>
            <a:endParaRPr lang="en-US" sz="1600" dirty="0"/>
          </a:p>
        </p:txBody>
      </p:sp>
      <p:sp>
        <p:nvSpPr>
          <p:cNvPr id="29" name="Text 12"/>
          <p:cNvSpPr/>
          <p:nvPr/>
        </p:nvSpPr>
        <p:spPr>
          <a:xfrm>
            <a:off x="5542480" y="1880870"/>
            <a:ext cx="5705757" cy="725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1400" dirty="0">
                <a:solidFill>
                  <a:srgbClr val="1E1C0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通过需求分析、系统设计、前后端开发及测试上线，锤炼团队的工程化思维与DevOps能力，提升团队协作效率。</a:t>
            </a:r>
            <a:endParaRPr lang="en-US" sz="1600" dirty="0"/>
          </a:p>
        </p:txBody>
      </p:sp>
      <p:sp>
        <p:nvSpPr>
          <p:cNvPr id="30" name="Text 13"/>
          <p:cNvSpPr/>
          <p:nvPr/>
        </p:nvSpPr>
        <p:spPr>
          <a:xfrm>
            <a:off x="5523230" y="4023360"/>
            <a:ext cx="5800725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02E7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用户价值</a:t>
            </a:r>
            <a:endParaRPr lang="en-US" sz="1600" dirty="0"/>
          </a:p>
        </p:txBody>
      </p:sp>
      <p:sp>
        <p:nvSpPr>
          <p:cNvPr id="31" name="Text 14"/>
          <p:cNvSpPr/>
          <p:nvPr/>
        </p:nvSpPr>
        <p:spPr>
          <a:xfrm>
            <a:off x="5542480" y="4324350"/>
            <a:ext cx="5705757" cy="725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1400" dirty="0">
                <a:solidFill>
                  <a:srgbClr val="1E1C0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聚焦福州大学师生，解决闲置物品处理慢、低价购物难的问题，通过本地化、高信任度、极速成交提升用户体验。</a:t>
            </a:r>
            <a:endParaRPr lang="en-US" sz="1600" dirty="0"/>
          </a:p>
        </p:txBody>
      </p:sp>
      <p:pic>
        <p:nvPicPr>
          <p:cNvPr id="32" name="Image 0" descr="https://test-kimi-img.moonshot.cn/pub/slides/slides_tmpl/image/25-08-11-17:39:01-d2crkdf0ctitcgma2ic0.png"/>
          <p:cNvPicPr>
            <a:picLocks noChangeAspect="1"/>
          </p:cNvPicPr>
          <p:nvPr/>
        </p:nvPicPr>
        <p:blipFill>
          <a:blip r:embed="rId2"/>
          <a:srcRect l="60" r="60"/>
          <a:stretch>
            <a:fillRect/>
          </a:stretch>
        </p:blipFill>
        <p:spPr>
          <a:xfrm>
            <a:off x="0" y="1565275"/>
            <a:ext cx="4749165" cy="52927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7:34-d3l4lngs8jdo4os5env0.png"/>
          <p:cNvPicPr>
            <a:picLocks noChangeAspect="1"/>
          </p:cNvPicPr>
          <p:nvPr/>
        </p:nvPicPr>
        <p:blipFill>
          <a:blip r:embed="rId2"/>
          <a:srcRect l="1285" r="1285"/>
          <a:stretch>
            <a:fillRect/>
          </a:stretch>
        </p:blipFill>
        <p:spPr>
          <a:xfrm>
            <a:off x="0" y="0"/>
            <a:ext cx="12192635" cy="68446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58900" y="3599180"/>
            <a:ext cx="9475470" cy="68834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全景目标与角色画像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684395" y="2165350"/>
            <a:ext cx="2824480" cy="1433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863975" y="2806065"/>
            <a:ext cx="1303655" cy="414655"/>
          </a:xfrm>
          <a:custGeom>
            <a:avLst/>
            <a:gdLst/>
            <a:ahLst/>
            <a:cxnLst/>
            <a:rect l="l" t="t" r="r" b="b"/>
            <a:pathLst>
              <a:path w="1303655" h="414655">
                <a:moveTo>
                  <a:pt x="286093" y="206786"/>
                </a:moveTo>
                <a:lnTo>
                  <a:pt x="80589" y="-150"/>
                </a:lnTo>
                <a:lnTo>
                  <a:pt x="-1448" y="82538"/>
                </a:lnTo>
                <a:lnTo>
                  <a:pt x="64310" y="148778"/>
                </a:lnTo>
                <a:lnTo>
                  <a:pt x="116498" y="207257"/>
                </a:lnTo>
                <a:lnTo>
                  <a:pt x="64310" y="265717"/>
                </a:lnTo>
                <a:lnTo>
                  <a:pt x="-1448" y="331958"/>
                </a:lnTo>
                <a:lnTo>
                  <a:pt x="80589" y="414655"/>
                </a:lnTo>
                <a:lnTo>
                  <a:pt x="286093" y="207719"/>
                </a:lnTo>
                <a:lnTo>
                  <a:pt x="285640" y="207248"/>
                </a:lnTo>
                <a:close/>
                <a:moveTo>
                  <a:pt x="625280" y="206786"/>
                </a:moveTo>
                <a:lnTo>
                  <a:pt x="419777" y="-150"/>
                </a:lnTo>
                <a:lnTo>
                  <a:pt x="337739" y="82538"/>
                </a:lnTo>
                <a:lnTo>
                  <a:pt x="403497" y="148778"/>
                </a:lnTo>
                <a:lnTo>
                  <a:pt x="455597" y="207257"/>
                </a:lnTo>
                <a:lnTo>
                  <a:pt x="403497" y="265717"/>
                </a:lnTo>
                <a:lnTo>
                  <a:pt x="337739" y="331958"/>
                </a:lnTo>
                <a:lnTo>
                  <a:pt x="419777" y="414655"/>
                </a:lnTo>
                <a:lnTo>
                  <a:pt x="625280" y="207719"/>
                </a:lnTo>
                <a:lnTo>
                  <a:pt x="624827" y="207248"/>
                </a:lnTo>
                <a:close/>
                <a:moveTo>
                  <a:pt x="964468" y="206786"/>
                </a:moveTo>
                <a:lnTo>
                  <a:pt x="758964" y="-150"/>
                </a:lnTo>
                <a:lnTo>
                  <a:pt x="676836" y="82538"/>
                </a:lnTo>
                <a:lnTo>
                  <a:pt x="742685" y="148778"/>
                </a:lnTo>
                <a:lnTo>
                  <a:pt x="794784" y="207257"/>
                </a:lnTo>
                <a:lnTo>
                  <a:pt x="742685" y="265717"/>
                </a:lnTo>
                <a:lnTo>
                  <a:pt x="676836" y="331958"/>
                </a:lnTo>
                <a:lnTo>
                  <a:pt x="758964" y="414655"/>
                </a:lnTo>
                <a:lnTo>
                  <a:pt x="964468" y="207719"/>
                </a:lnTo>
                <a:lnTo>
                  <a:pt x="964015" y="207248"/>
                </a:lnTo>
                <a:close/>
                <a:moveTo>
                  <a:pt x="1303655" y="206786"/>
                </a:moveTo>
                <a:lnTo>
                  <a:pt x="1098151" y="-150"/>
                </a:lnTo>
                <a:lnTo>
                  <a:pt x="1016024" y="82538"/>
                </a:lnTo>
                <a:lnTo>
                  <a:pt x="1081781" y="148778"/>
                </a:lnTo>
                <a:lnTo>
                  <a:pt x="1133970" y="207257"/>
                </a:lnTo>
                <a:lnTo>
                  <a:pt x="1081781" y="265717"/>
                </a:lnTo>
                <a:lnTo>
                  <a:pt x="1016024" y="331958"/>
                </a:lnTo>
                <a:lnTo>
                  <a:pt x="1098151" y="414655"/>
                </a:lnTo>
                <a:lnTo>
                  <a:pt x="1303655" y="207719"/>
                </a:lnTo>
                <a:lnTo>
                  <a:pt x="1303111" y="207248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6" name="Text 3"/>
          <p:cNvSpPr/>
          <p:nvPr/>
        </p:nvSpPr>
        <p:spPr>
          <a:xfrm>
            <a:off x="3863975" y="2806065"/>
            <a:ext cx="1303655" cy="4146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flipH="1">
            <a:off x="6957060" y="2806065"/>
            <a:ext cx="1303655" cy="414655"/>
          </a:xfrm>
          <a:custGeom>
            <a:avLst/>
            <a:gdLst/>
            <a:ahLst/>
            <a:cxnLst/>
            <a:rect l="l" t="t" r="r" b="b"/>
            <a:pathLst>
              <a:path w="1303655" h="414655">
                <a:moveTo>
                  <a:pt x="286093" y="206786"/>
                </a:moveTo>
                <a:lnTo>
                  <a:pt x="80589" y="-150"/>
                </a:lnTo>
                <a:lnTo>
                  <a:pt x="-1448" y="82538"/>
                </a:lnTo>
                <a:lnTo>
                  <a:pt x="64310" y="148778"/>
                </a:lnTo>
                <a:lnTo>
                  <a:pt x="116498" y="207257"/>
                </a:lnTo>
                <a:lnTo>
                  <a:pt x="64310" y="265717"/>
                </a:lnTo>
                <a:lnTo>
                  <a:pt x="-1448" y="331958"/>
                </a:lnTo>
                <a:lnTo>
                  <a:pt x="80589" y="414655"/>
                </a:lnTo>
                <a:lnTo>
                  <a:pt x="286093" y="207719"/>
                </a:lnTo>
                <a:lnTo>
                  <a:pt x="285640" y="207248"/>
                </a:lnTo>
                <a:close/>
                <a:moveTo>
                  <a:pt x="625280" y="206786"/>
                </a:moveTo>
                <a:lnTo>
                  <a:pt x="419777" y="-150"/>
                </a:lnTo>
                <a:lnTo>
                  <a:pt x="337739" y="82538"/>
                </a:lnTo>
                <a:lnTo>
                  <a:pt x="403497" y="148778"/>
                </a:lnTo>
                <a:lnTo>
                  <a:pt x="455597" y="207257"/>
                </a:lnTo>
                <a:lnTo>
                  <a:pt x="403497" y="265717"/>
                </a:lnTo>
                <a:lnTo>
                  <a:pt x="337739" y="331958"/>
                </a:lnTo>
                <a:lnTo>
                  <a:pt x="419777" y="414655"/>
                </a:lnTo>
                <a:lnTo>
                  <a:pt x="625280" y="207719"/>
                </a:lnTo>
                <a:lnTo>
                  <a:pt x="624827" y="207248"/>
                </a:lnTo>
                <a:close/>
                <a:moveTo>
                  <a:pt x="964468" y="206786"/>
                </a:moveTo>
                <a:lnTo>
                  <a:pt x="758964" y="-150"/>
                </a:lnTo>
                <a:lnTo>
                  <a:pt x="676836" y="82538"/>
                </a:lnTo>
                <a:lnTo>
                  <a:pt x="742685" y="148778"/>
                </a:lnTo>
                <a:lnTo>
                  <a:pt x="794784" y="207257"/>
                </a:lnTo>
                <a:lnTo>
                  <a:pt x="742685" y="265717"/>
                </a:lnTo>
                <a:lnTo>
                  <a:pt x="676836" y="331958"/>
                </a:lnTo>
                <a:lnTo>
                  <a:pt x="758964" y="414655"/>
                </a:lnTo>
                <a:lnTo>
                  <a:pt x="964468" y="207719"/>
                </a:lnTo>
                <a:lnTo>
                  <a:pt x="964015" y="207248"/>
                </a:lnTo>
                <a:close/>
                <a:moveTo>
                  <a:pt x="1303655" y="206786"/>
                </a:moveTo>
                <a:lnTo>
                  <a:pt x="1098151" y="-150"/>
                </a:lnTo>
                <a:lnTo>
                  <a:pt x="1016024" y="82538"/>
                </a:lnTo>
                <a:lnTo>
                  <a:pt x="1081781" y="148778"/>
                </a:lnTo>
                <a:lnTo>
                  <a:pt x="1133970" y="207257"/>
                </a:lnTo>
                <a:lnTo>
                  <a:pt x="1081781" y="265717"/>
                </a:lnTo>
                <a:lnTo>
                  <a:pt x="1016024" y="331958"/>
                </a:lnTo>
                <a:lnTo>
                  <a:pt x="1098151" y="414655"/>
                </a:lnTo>
                <a:lnTo>
                  <a:pt x="1303655" y="207719"/>
                </a:lnTo>
                <a:lnTo>
                  <a:pt x="1303111" y="207248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8" name="Text 5"/>
          <p:cNvSpPr/>
          <p:nvPr/>
        </p:nvSpPr>
        <p:spPr>
          <a:xfrm>
            <a:off x="6957060" y="2806065"/>
            <a:ext cx="1303655" cy="4146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90545" y="208276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0" name="Text 7"/>
          <p:cNvSpPr/>
          <p:nvPr/>
        </p:nvSpPr>
        <p:spPr>
          <a:xfrm>
            <a:off x="690545" y="2082764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703860" y="391664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2" name="Text 9"/>
          <p:cNvSpPr/>
          <p:nvPr/>
        </p:nvSpPr>
        <p:spPr>
          <a:xfrm>
            <a:off x="10703860" y="3916644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3" name="Image 1" descr="https://kimi-img.moonshot.cn/pub/slides/slides_tmpl/image/25-10-11-20:17:34-d3l4lngs8jdo4os5en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095" y="4456430"/>
            <a:ext cx="5589905" cy="2401570"/>
          </a:xfrm>
          <a:prstGeom prst="rect">
            <a:avLst/>
          </a:prstGeom>
        </p:spPr>
      </p:pic>
      <p:pic>
        <p:nvPicPr>
          <p:cNvPr id="14" name="Image 2" descr="https://kimi-img.moonshot.cn/pub/slides/slides_tmpl/image/25-10-11-20:17:34-d3l4lngs8jdo4os5en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005"/>
            <a:ext cx="5589905" cy="24015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8:00-d3l4lu0s8jdo4os5eo90.jpeg"/>
          <p:cNvPicPr>
            <a:picLocks noChangeAspect="1"/>
          </p:cNvPicPr>
          <p:nvPr/>
        </p:nvPicPr>
        <p:blipFill>
          <a:blip r:embed="rId2"/>
          <a:srcRect t="38887" b="38887"/>
          <a:stretch>
            <a:fillRect/>
          </a:stretch>
        </p:blipFill>
        <p:spPr>
          <a:xfrm>
            <a:off x="-4445" y="-75565"/>
            <a:ext cx="12196445" cy="180721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11-20:17:34-d3l4lngs8jdo4os5eo00.png"/>
          <p:cNvPicPr>
            <a:picLocks noChangeAspect="1"/>
          </p:cNvPicPr>
          <p:nvPr/>
        </p:nvPicPr>
        <p:blipFill>
          <a:blip r:embed="rId3"/>
          <a:srcRect l="7286" r="7286"/>
          <a:stretch>
            <a:fillRect/>
          </a:stretch>
        </p:blipFill>
        <p:spPr>
          <a:xfrm>
            <a:off x="585470" y="1576070"/>
            <a:ext cx="3185795" cy="463296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316095" y="751840"/>
            <a:ext cx="5325745" cy="47545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福大生态圈目标与双端用户画像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10-11-20:18:00-d3l4lu0s8jdo4os5eo9g.jpeg"/>
          <p:cNvPicPr>
            <a:picLocks noChangeAspect="1"/>
          </p:cNvPicPr>
          <p:nvPr/>
        </p:nvPicPr>
        <p:blipFill>
          <a:blip r:embed="rId4"/>
          <a:srcRect t="570" b="570"/>
          <a:stretch>
            <a:fillRect/>
          </a:stretch>
        </p:blipFill>
        <p:spPr>
          <a:xfrm>
            <a:off x="511175" y="1322705"/>
            <a:ext cx="3173095" cy="470725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11-20:17:37-d3l4lo8s8jdo4os5eo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685" y="1934845"/>
            <a:ext cx="997585" cy="63119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4267835" y="2185670"/>
            <a:ext cx="425069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福大生态圈目标</a:t>
            </a:r>
            <a:endParaRPr lang="en-US" sz="1600" dirty="0"/>
          </a:p>
        </p:txBody>
      </p:sp>
      <p:sp>
        <p:nvSpPr>
          <p:cNvPr id="8" name="Text 2"/>
          <p:cNvSpPr/>
          <p:nvPr/>
        </p:nvSpPr>
        <p:spPr>
          <a:xfrm>
            <a:off x="4282440" y="2769235"/>
            <a:ext cx="7115175" cy="6826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哈基米平台的目标是覆盖福州大学全体师生，以‘发布三分钟、成交三小时’为体验基准，打造一个轻量化、高并发的二手交易平台。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4301490" y="4154805"/>
            <a:ext cx="425069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双端用户画像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4316095" y="4738370"/>
            <a:ext cx="7115175" cy="6826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平台的核心用户包括普通师生和管理员。普通师生追求极简的发布流程和可信的购买体验，而管理员则侧重于审核效率和纠纷仲裁。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11-20:17:34-d3l4lngs8jdo4os5env0.png"/>
          <p:cNvPicPr>
            <a:picLocks noChangeAspect="1"/>
          </p:cNvPicPr>
          <p:nvPr/>
        </p:nvPicPr>
        <p:blipFill>
          <a:blip r:embed="rId2"/>
          <a:srcRect l="1285" r="1285"/>
          <a:stretch>
            <a:fillRect/>
          </a:stretch>
        </p:blipFill>
        <p:spPr>
          <a:xfrm>
            <a:off x="0" y="0"/>
            <a:ext cx="12192635" cy="68446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58900" y="3599180"/>
            <a:ext cx="9475470" cy="68834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核心功能蓝图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684395" y="2165350"/>
            <a:ext cx="2824480" cy="1433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863975" y="2806065"/>
            <a:ext cx="1303655" cy="414655"/>
          </a:xfrm>
          <a:custGeom>
            <a:avLst/>
            <a:gdLst/>
            <a:ahLst/>
            <a:cxnLst/>
            <a:rect l="l" t="t" r="r" b="b"/>
            <a:pathLst>
              <a:path w="1303655" h="414655">
                <a:moveTo>
                  <a:pt x="286093" y="206786"/>
                </a:moveTo>
                <a:lnTo>
                  <a:pt x="80589" y="-150"/>
                </a:lnTo>
                <a:lnTo>
                  <a:pt x="-1448" y="82538"/>
                </a:lnTo>
                <a:lnTo>
                  <a:pt x="64310" y="148778"/>
                </a:lnTo>
                <a:lnTo>
                  <a:pt x="116498" y="207257"/>
                </a:lnTo>
                <a:lnTo>
                  <a:pt x="64310" y="265717"/>
                </a:lnTo>
                <a:lnTo>
                  <a:pt x="-1448" y="331958"/>
                </a:lnTo>
                <a:lnTo>
                  <a:pt x="80589" y="414655"/>
                </a:lnTo>
                <a:lnTo>
                  <a:pt x="286093" y="207719"/>
                </a:lnTo>
                <a:lnTo>
                  <a:pt x="285640" y="207248"/>
                </a:lnTo>
                <a:close/>
                <a:moveTo>
                  <a:pt x="625280" y="206786"/>
                </a:moveTo>
                <a:lnTo>
                  <a:pt x="419777" y="-150"/>
                </a:lnTo>
                <a:lnTo>
                  <a:pt x="337739" y="82538"/>
                </a:lnTo>
                <a:lnTo>
                  <a:pt x="403497" y="148778"/>
                </a:lnTo>
                <a:lnTo>
                  <a:pt x="455597" y="207257"/>
                </a:lnTo>
                <a:lnTo>
                  <a:pt x="403497" y="265717"/>
                </a:lnTo>
                <a:lnTo>
                  <a:pt x="337739" y="331958"/>
                </a:lnTo>
                <a:lnTo>
                  <a:pt x="419777" y="414655"/>
                </a:lnTo>
                <a:lnTo>
                  <a:pt x="625280" y="207719"/>
                </a:lnTo>
                <a:lnTo>
                  <a:pt x="624827" y="207248"/>
                </a:lnTo>
                <a:close/>
                <a:moveTo>
                  <a:pt x="964468" y="206786"/>
                </a:moveTo>
                <a:lnTo>
                  <a:pt x="758964" y="-150"/>
                </a:lnTo>
                <a:lnTo>
                  <a:pt x="676836" y="82538"/>
                </a:lnTo>
                <a:lnTo>
                  <a:pt x="742685" y="148778"/>
                </a:lnTo>
                <a:lnTo>
                  <a:pt x="794784" y="207257"/>
                </a:lnTo>
                <a:lnTo>
                  <a:pt x="742685" y="265717"/>
                </a:lnTo>
                <a:lnTo>
                  <a:pt x="676836" y="331958"/>
                </a:lnTo>
                <a:lnTo>
                  <a:pt x="758964" y="414655"/>
                </a:lnTo>
                <a:lnTo>
                  <a:pt x="964468" y="207719"/>
                </a:lnTo>
                <a:lnTo>
                  <a:pt x="964015" y="207248"/>
                </a:lnTo>
                <a:close/>
                <a:moveTo>
                  <a:pt x="1303655" y="206786"/>
                </a:moveTo>
                <a:lnTo>
                  <a:pt x="1098151" y="-150"/>
                </a:lnTo>
                <a:lnTo>
                  <a:pt x="1016024" y="82538"/>
                </a:lnTo>
                <a:lnTo>
                  <a:pt x="1081781" y="148778"/>
                </a:lnTo>
                <a:lnTo>
                  <a:pt x="1133970" y="207257"/>
                </a:lnTo>
                <a:lnTo>
                  <a:pt x="1081781" y="265717"/>
                </a:lnTo>
                <a:lnTo>
                  <a:pt x="1016024" y="331958"/>
                </a:lnTo>
                <a:lnTo>
                  <a:pt x="1098151" y="414655"/>
                </a:lnTo>
                <a:lnTo>
                  <a:pt x="1303655" y="207719"/>
                </a:lnTo>
                <a:lnTo>
                  <a:pt x="1303111" y="207248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6" name="Text 3"/>
          <p:cNvSpPr/>
          <p:nvPr/>
        </p:nvSpPr>
        <p:spPr>
          <a:xfrm>
            <a:off x="3863975" y="2806065"/>
            <a:ext cx="1303655" cy="4146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flipH="1">
            <a:off x="6957060" y="2806065"/>
            <a:ext cx="1303655" cy="414655"/>
          </a:xfrm>
          <a:custGeom>
            <a:avLst/>
            <a:gdLst/>
            <a:ahLst/>
            <a:cxnLst/>
            <a:rect l="l" t="t" r="r" b="b"/>
            <a:pathLst>
              <a:path w="1303655" h="414655">
                <a:moveTo>
                  <a:pt x="286093" y="206786"/>
                </a:moveTo>
                <a:lnTo>
                  <a:pt x="80589" y="-150"/>
                </a:lnTo>
                <a:lnTo>
                  <a:pt x="-1448" y="82538"/>
                </a:lnTo>
                <a:lnTo>
                  <a:pt x="64310" y="148778"/>
                </a:lnTo>
                <a:lnTo>
                  <a:pt x="116498" y="207257"/>
                </a:lnTo>
                <a:lnTo>
                  <a:pt x="64310" y="265717"/>
                </a:lnTo>
                <a:lnTo>
                  <a:pt x="-1448" y="331958"/>
                </a:lnTo>
                <a:lnTo>
                  <a:pt x="80589" y="414655"/>
                </a:lnTo>
                <a:lnTo>
                  <a:pt x="286093" y="207719"/>
                </a:lnTo>
                <a:lnTo>
                  <a:pt x="285640" y="207248"/>
                </a:lnTo>
                <a:close/>
                <a:moveTo>
                  <a:pt x="625280" y="206786"/>
                </a:moveTo>
                <a:lnTo>
                  <a:pt x="419777" y="-150"/>
                </a:lnTo>
                <a:lnTo>
                  <a:pt x="337739" y="82538"/>
                </a:lnTo>
                <a:lnTo>
                  <a:pt x="403497" y="148778"/>
                </a:lnTo>
                <a:lnTo>
                  <a:pt x="455597" y="207257"/>
                </a:lnTo>
                <a:lnTo>
                  <a:pt x="403497" y="265717"/>
                </a:lnTo>
                <a:lnTo>
                  <a:pt x="337739" y="331958"/>
                </a:lnTo>
                <a:lnTo>
                  <a:pt x="419777" y="414655"/>
                </a:lnTo>
                <a:lnTo>
                  <a:pt x="625280" y="207719"/>
                </a:lnTo>
                <a:lnTo>
                  <a:pt x="624827" y="207248"/>
                </a:lnTo>
                <a:close/>
                <a:moveTo>
                  <a:pt x="964468" y="206786"/>
                </a:moveTo>
                <a:lnTo>
                  <a:pt x="758964" y="-150"/>
                </a:lnTo>
                <a:lnTo>
                  <a:pt x="676836" y="82538"/>
                </a:lnTo>
                <a:lnTo>
                  <a:pt x="742685" y="148778"/>
                </a:lnTo>
                <a:lnTo>
                  <a:pt x="794784" y="207257"/>
                </a:lnTo>
                <a:lnTo>
                  <a:pt x="742685" y="265717"/>
                </a:lnTo>
                <a:lnTo>
                  <a:pt x="676836" y="331958"/>
                </a:lnTo>
                <a:lnTo>
                  <a:pt x="758964" y="414655"/>
                </a:lnTo>
                <a:lnTo>
                  <a:pt x="964468" y="207719"/>
                </a:lnTo>
                <a:lnTo>
                  <a:pt x="964015" y="207248"/>
                </a:lnTo>
                <a:close/>
                <a:moveTo>
                  <a:pt x="1303655" y="206786"/>
                </a:moveTo>
                <a:lnTo>
                  <a:pt x="1098151" y="-150"/>
                </a:lnTo>
                <a:lnTo>
                  <a:pt x="1016024" y="82538"/>
                </a:lnTo>
                <a:lnTo>
                  <a:pt x="1081781" y="148778"/>
                </a:lnTo>
                <a:lnTo>
                  <a:pt x="1133970" y="207257"/>
                </a:lnTo>
                <a:lnTo>
                  <a:pt x="1081781" y="265717"/>
                </a:lnTo>
                <a:lnTo>
                  <a:pt x="1016024" y="331958"/>
                </a:lnTo>
                <a:lnTo>
                  <a:pt x="1098151" y="414655"/>
                </a:lnTo>
                <a:lnTo>
                  <a:pt x="1303655" y="207719"/>
                </a:lnTo>
                <a:lnTo>
                  <a:pt x="1303111" y="207248"/>
                </a:lnTo>
                <a:close/>
              </a:path>
            </a:pathLst>
          </a:custGeom>
          <a:solidFill>
            <a:srgbClr val="2142EF"/>
          </a:solidFill>
        </p:spPr>
      </p:sp>
      <p:sp>
        <p:nvSpPr>
          <p:cNvPr id="8" name="Text 5"/>
          <p:cNvSpPr/>
          <p:nvPr/>
        </p:nvSpPr>
        <p:spPr>
          <a:xfrm>
            <a:off x="6957060" y="2806065"/>
            <a:ext cx="1303655" cy="4146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90545" y="208276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0" name="Text 7"/>
          <p:cNvSpPr/>
          <p:nvPr/>
        </p:nvSpPr>
        <p:spPr>
          <a:xfrm>
            <a:off x="690545" y="2082764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703860" y="391664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2" name="Text 9"/>
          <p:cNvSpPr/>
          <p:nvPr/>
        </p:nvSpPr>
        <p:spPr>
          <a:xfrm>
            <a:off x="10703860" y="3916644"/>
            <a:ext cx="1141923" cy="723293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3" name="Image 1" descr="https://kimi-img.moonshot.cn/pub/slides/slides_tmpl/image/25-10-11-20:17:34-d3l4lngs8jdo4os5en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095" y="4456430"/>
            <a:ext cx="5589905" cy="2401570"/>
          </a:xfrm>
          <a:prstGeom prst="rect">
            <a:avLst/>
          </a:prstGeom>
        </p:spPr>
      </p:pic>
      <p:pic>
        <p:nvPicPr>
          <p:cNvPr id="14" name="Image 2" descr="https://kimi-img.moonshot.cn/pub/slides/slides_tmpl/image/25-10-11-20:17:34-d3l4lngs8jdo4os5en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005"/>
            <a:ext cx="5589905" cy="24015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0060" y="694690"/>
            <a:ext cx="6604635" cy="55463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注册到交易闭环功能拆解</a:t>
            </a:r>
            <a:endParaRPr lang="en-US" sz="1600" dirty="0"/>
          </a:p>
        </p:txBody>
      </p:sp>
      <p:pic>
        <p:nvPicPr>
          <p:cNvPr id="3" name="Image 0" descr="https://kimi-img.moonshot.cn/pub/slides/slides_tmpl/image/25-10-11-20:18:02-d3l4lugs8jdo4os5eoag.jpg"/>
          <p:cNvPicPr>
            <a:picLocks noChangeAspect="1"/>
          </p:cNvPicPr>
          <p:nvPr/>
        </p:nvPicPr>
        <p:blipFill>
          <a:blip r:embed="rId2"/>
          <a:srcRect l="49949" r="49949"/>
          <a:stretch>
            <a:fillRect/>
          </a:stretch>
        </p:blipFill>
        <p:spPr>
          <a:xfrm>
            <a:off x="4257040" y="2080895"/>
            <a:ext cx="18415" cy="3700145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10-11-20:18:02-d3l4lugs8jdo4os5eoag.jpg"/>
          <p:cNvPicPr>
            <a:picLocks noChangeAspect="1"/>
          </p:cNvPicPr>
          <p:nvPr/>
        </p:nvPicPr>
        <p:blipFill>
          <a:blip r:embed="rId2"/>
          <a:srcRect l="49949" r="49949"/>
          <a:stretch>
            <a:fillRect/>
          </a:stretch>
        </p:blipFill>
        <p:spPr>
          <a:xfrm>
            <a:off x="8174355" y="2080895"/>
            <a:ext cx="18415" cy="370014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11-20:17:33-d3l4ln8s8jdo4os5enug.png"/>
          <p:cNvPicPr>
            <a:picLocks noChangeAspect="1"/>
          </p:cNvPicPr>
          <p:nvPr/>
        </p:nvPicPr>
        <p:blipFill>
          <a:blip r:embed="rId3"/>
          <a:srcRect t="930" b="930"/>
          <a:stretch>
            <a:fillRect/>
          </a:stretch>
        </p:blipFill>
        <p:spPr>
          <a:xfrm>
            <a:off x="707708" y="3357881"/>
            <a:ext cx="819150" cy="80454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11-20:17:33-d3l4ln8s8jdo4os5enug.png"/>
          <p:cNvPicPr>
            <a:picLocks noChangeAspect="1"/>
          </p:cNvPicPr>
          <p:nvPr/>
        </p:nvPicPr>
        <p:blipFill>
          <a:blip r:embed="rId3"/>
          <a:srcRect t="930" b="930"/>
          <a:stretch>
            <a:fillRect/>
          </a:stretch>
        </p:blipFill>
        <p:spPr>
          <a:xfrm>
            <a:off x="4778058" y="3357881"/>
            <a:ext cx="819150" cy="80454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11-20:17:33-d3l4ln8s8jdo4os5enug.png"/>
          <p:cNvPicPr>
            <a:picLocks noChangeAspect="1"/>
          </p:cNvPicPr>
          <p:nvPr/>
        </p:nvPicPr>
        <p:blipFill>
          <a:blip r:embed="rId3"/>
          <a:srcRect t="930" b="930"/>
          <a:stretch>
            <a:fillRect/>
          </a:stretch>
        </p:blipFill>
        <p:spPr>
          <a:xfrm>
            <a:off x="8640763" y="3357881"/>
            <a:ext cx="819150" cy="804545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11-20:17:37-d3l4lo8s8jdo4os5eo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" y="5522595"/>
            <a:ext cx="997585" cy="631190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871855" y="3544888"/>
            <a:ext cx="490855" cy="432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518160" y="1902460"/>
            <a:ext cx="1410970" cy="1383030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账户管理</a:t>
            </a:r>
            <a:endParaRPr lang="en-US" sz="1600" dirty="0"/>
          </a:p>
        </p:txBody>
      </p:sp>
      <p:sp>
        <p:nvSpPr>
          <p:cNvPr id="11" name="Text 3"/>
          <p:cNvSpPr/>
          <p:nvPr/>
        </p:nvSpPr>
        <p:spPr>
          <a:xfrm>
            <a:off x="1878330" y="1902460"/>
            <a:ext cx="1976755" cy="17065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通过校园邮箱和学工号双重验证，确保注册用户的真实性，为平台交易提供可靠的身份基础。</a:t>
            </a:r>
            <a:endParaRPr lang="en-US" sz="1600" dirty="0"/>
          </a:p>
        </p:txBody>
      </p:sp>
      <p:sp>
        <p:nvSpPr>
          <p:cNvPr id="12" name="Text 4"/>
          <p:cNvSpPr/>
          <p:nvPr/>
        </p:nvSpPr>
        <p:spPr>
          <a:xfrm>
            <a:off x="4942205" y="3544888"/>
            <a:ext cx="490855" cy="432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3" name="Text 5"/>
          <p:cNvSpPr/>
          <p:nvPr/>
        </p:nvSpPr>
        <p:spPr>
          <a:xfrm>
            <a:off x="4634865" y="1902460"/>
            <a:ext cx="1410970" cy="1383665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商品管理</a:t>
            </a:r>
            <a:endParaRPr lang="en-US" sz="1600" dirty="0"/>
          </a:p>
        </p:txBody>
      </p:sp>
      <p:sp>
        <p:nvSpPr>
          <p:cNvPr id="14" name="Text 6"/>
          <p:cNvSpPr/>
          <p:nvPr/>
        </p:nvSpPr>
        <p:spPr>
          <a:xfrm>
            <a:off x="5995035" y="1902460"/>
            <a:ext cx="1976755" cy="1365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支持商品的发布、编辑、举报、搜索和筛选功能，让用户能够轻松管理和查找商品。</a:t>
            </a:r>
            <a:endParaRPr lang="en-US" sz="1600" dirty="0"/>
          </a:p>
        </p:txBody>
      </p:sp>
      <p:sp>
        <p:nvSpPr>
          <p:cNvPr id="15" name="Text 7"/>
          <p:cNvSpPr/>
          <p:nvPr/>
        </p:nvSpPr>
        <p:spPr>
          <a:xfrm>
            <a:off x="8804910" y="3544888"/>
            <a:ext cx="490855" cy="432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6" name="Text 8"/>
          <p:cNvSpPr/>
          <p:nvPr/>
        </p:nvSpPr>
        <p:spPr>
          <a:xfrm>
            <a:off x="8446770" y="1902460"/>
            <a:ext cx="1410970" cy="1383665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2142E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交易管理</a:t>
            </a:r>
            <a:endParaRPr lang="en-US" sz="1600" dirty="0"/>
          </a:p>
        </p:txBody>
      </p:sp>
      <p:sp>
        <p:nvSpPr>
          <p:cNvPr id="17" name="Text 9"/>
          <p:cNvSpPr/>
          <p:nvPr/>
        </p:nvSpPr>
        <p:spPr>
          <a:xfrm>
            <a:off x="9806940" y="1902460"/>
            <a:ext cx="1976755" cy="1365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涵盖下单、担保支付、线下自提、收货确认和退款退货等全流程，保障交易的顺利进行。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10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11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12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13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14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15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16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17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18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19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2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20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21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22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23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24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25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26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27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28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29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3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30.xml><?xml version="1.0" encoding="utf-8"?>
<p:tagLst xmlns:p="http://schemas.openxmlformats.org/presentationml/2006/main">
  <p:tag name="KSO_WM_DIAGRAM_VIRTUALLY_FRAME" val="{&quot;height&quot;:426.05,&quot;left&quot;:47.4,&quot;top&quot;:80.65,&quot;width&quot;:860.7}"/>
</p:tagLst>
</file>

<file path=ppt/tags/tag4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5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6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7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8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ags/tag9.xml><?xml version="1.0" encoding="utf-8"?>
<p:tagLst xmlns:p="http://schemas.openxmlformats.org/presentationml/2006/main">
  <p:tag name="KSO_WM_DIAGRAM_VIRTUALLY_FRAME" val="{&quot;height&quot;:335.7,&quot;left&quot;:78,&quot;top&quot;:117.65,&quot;width&quot;:783.7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1487</Words>
  <Application>WPS 演示</Application>
  <PresentationFormat>On-screen Show (16:9)</PresentationFormat>
  <Paragraphs>178</Paragraphs>
  <Slides>17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MiSans</vt:lpstr>
      <vt:lpstr>MiSans</vt:lpstr>
      <vt:lpstr>Calibri</vt:lpstr>
      <vt:lpstr>微软雅黑</vt:lpstr>
      <vt:lpstr>Arial Unicode MS</vt:lpstr>
      <vt:lpstr>等线</vt:lpstr>
      <vt:lpstr>Custom Theme</vt:lpstr>
      <vt:lpstr>1_Custom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哈基米校园二手交易平台需求全景解析</dc:title>
  <dc:creator>Kimi</dc:creator>
  <dc:subject>哈基米校园二手交易平台需求全景解析</dc:subject>
  <cp:lastModifiedBy>Autism。</cp:lastModifiedBy>
  <cp:revision>4</cp:revision>
  <dcterms:created xsi:type="dcterms:W3CDTF">2025-10-12T12:52:00Z</dcterms:created>
  <dcterms:modified xsi:type="dcterms:W3CDTF">2025-10-12T14:36:34Z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{"Label":"哈基米校园二手交易平台需求全景解析","ContentProducer":"001191110108MACG2KBH8F10000","ProduceID":"d3lq8a7sq9350ilf9k7g","ReservedCode1":"","ContentPropagator":"001191110108MACG2KBH8F20000","PropagateID":"d3lq8a7sq9350ilf9k7g","ReservedCode2":""}</vt:lpwstr>
  </property>
  <property fmtid="{D5CDD505-2E9C-101B-9397-08002B2CF9AE}" pid="3" name="ICV">
    <vt:lpwstr>B9D5DE912F264BD69AEAE024CD4143C6_13</vt:lpwstr>
  </property>
  <property fmtid="{D5CDD505-2E9C-101B-9397-08002B2CF9AE}" pid="4" name="KSOProductBuildVer">
    <vt:lpwstr>2052-12.1.0.21915</vt:lpwstr>
  </property>
</Properties>
</file>